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sldIdLst>
    <p:sldId id="256" r:id="rId3"/>
    <p:sldId id="259" r:id="rId4"/>
    <p:sldId id="284" r:id="rId5"/>
    <p:sldId id="281" r:id="rId6"/>
    <p:sldId id="282" r:id="rId7"/>
    <p:sldId id="285" r:id="rId8"/>
    <p:sldId id="286" r:id="rId9"/>
    <p:sldId id="287" r:id="rId10"/>
    <p:sldId id="288" r:id="rId11"/>
    <p:sldId id="291" r:id="rId12"/>
    <p:sldId id="292" r:id="rId13"/>
    <p:sldId id="293" r:id="rId14"/>
    <p:sldId id="289" r:id="rId15"/>
    <p:sldId id="260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embeddedFontLst>
    <p:embeddedFont>
      <p:font typeface="Abadi" panose="020B0604020104020204" pitchFamily="34" charset="0"/>
      <p:regular r:id="rId22"/>
    </p:embeddedFont>
    <p:embeddedFont>
      <p:font typeface="Aharoni" panose="02010803020104030203" pitchFamily="2" charset="-79"/>
      <p:bold r:id="rId23"/>
    </p:embeddedFont>
    <p:embeddedFont>
      <p:font typeface="Arial Black" panose="020B0A04020102020204" pitchFamily="34" charset="0"/>
      <p:bold r:id="rId24"/>
    </p:embeddedFont>
    <p:embeddedFont>
      <p:font typeface="Bauhaus 93" panose="04030905020B02020C02" pitchFamily="8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C9"/>
    <a:srgbClr val="FFFF66"/>
    <a:srgbClr val="FF6600"/>
    <a:srgbClr val="FFB481"/>
    <a:srgbClr val="FFC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6EA05AD-BD99-4341-B3E2-1EDD7646EF05}"/>
    <pc:docChg chg="addSld">
      <pc:chgData name="" userId="" providerId="" clId="Web-{C6EA05AD-BD99-4341-B3E2-1EDD7646EF05}" dt="2018-10-04T10:30:43.585" v="0"/>
      <pc:docMkLst>
        <pc:docMk/>
      </pc:docMkLst>
      <pc:sldChg chg="new">
        <pc:chgData name="" userId="" providerId="" clId="Web-{C6EA05AD-BD99-4341-B3E2-1EDD7646EF05}" dt="2018-10-04T10:30:43.585" v="0"/>
        <pc:sldMkLst>
          <pc:docMk/>
          <pc:sldMk cId="3958676230" sldId="284"/>
        </pc:sldMkLst>
      </pc:sldChg>
    </pc:docChg>
  </pc:docChgLst>
  <pc:docChgLst>
    <pc:chgData clId="Web-{74114404-95DD-4418-99B2-93BA29164908}"/>
    <pc:docChg chg="modSld">
      <pc:chgData name="" userId="" providerId="" clId="Web-{74114404-95DD-4418-99B2-93BA29164908}" dt="2018-10-05T09:49:11.960" v="7" actId="1076"/>
      <pc:docMkLst>
        <pc:docMk/>
      </pc:docMkLst>
      <pc:sldChg chg="delSp modSp">
        <pc:chgData name="" userId="" providerId="" clId="Web-{74114404-95DD-4418-99B2-93BA29164908}" dt="2018-10-05T09:49:11.960" v="7" actId="1076"/>
        <pc:sldMkLst>
          <pc:docMk/>
          <pc:sldMk cId="3475151621" sldId="257"/>
        </pc:sldMkLst>
        <pc:spChg chg="mod">
          <ac:chgData name="" userId="" providerId="" clId="Web-{74114404-95DD-4418-99B2-93BA29164908}" dt="2018-10-05T09:49:11.897" v="6" actId="1076"/>
          <ac:spMkLst>
            <pc:docMk/>
            <pc:sldMk cId="3475151621" sldId="257"/>
            <ac:spMk id="26" creationId="{FD6DCEAF-28FF-49C8-A355-E773EACB8DEA}"/>
          </ac:spMkLst>
        </pc:spChg>
        <pc:picChg chg="mod">
          <ac:chgData name="" userId="" providerId="" clId="Web-{74114404-95DD-4418-99B2-93BA29164908}" dt="2018-10-05T09:49:11.960" v="7" actId="1076"/>
          <ac:picMkLst>
            <pc:docMk/>
            <pc:sldMk cId="3475151621" sldId="257"/>
            <ac:picMk id="3" creationId="{DD1406B6-63B3-4857-B997-8ACAD1F6C4BE}"/>
          </ac:picMkLst>
        </pc:picChg>
        <pc:picChg chg="del">
          <ac:chgData name="" userId="" providerId="" clId="Web-{74114404-95DD-4418-99B2-93BA29164908}" dt="2018-10-05T09:48:57.553" v="0"/>
          <ac:picMkLst>
            <pc:docMk/>
            <pc:sldMk cId="3475151621" sldId="257"/>
            <ac:picMk id="25" creationId="{3D0B9A0F-CC95-4B0C-BEF8-4C772C81965B}"/>
          </ac:picMkLst>
        </pc:picChg>
      </pc:sldChg>
    </pc:docChg>
  </pc:docChgLst>
  <pc:docChgLst>
    <pc:chgData clId="Web-{6B80EC9B-7E4F-4816-8CD7-DCC14E11C647}"/>
    <pc:docChg chg="addSld delSld modSld sldOrd">
      <pc:chgData name="" userId="" providerId="" clId="Web-{6B80EC9B-7E4F-4816-8CD7-DCC14E11C647}" dt="2018-10-09T10:42:58.502" v="45"/>
      <pc:docMkLst>
        <pc:docMk/>
      </pc:docMkLst>
      <pc:sldChg chg="addSp modSp">
        <pc:chgData name="" userId="" providerId="" clId="Web-{6B80EC9B-7E4F-4816-8CD7-DCC14E11C647}" dt="2018-10-09T10:37:47.422" v="23" actId="14100"/>
        <pc:sldMkLst>
          <pc:docMk/>
          <pc:sldMk cId="485938644" sldId="258"/>
        </pc:sldMkLst>
        <pc:spChg chg="add mod">
          <ac:chgData name="" userId="" providerId="" clId="Web-{6B80EC9B-7E4F-4816-8CD7-DCC14E11C647}" dt="2018-10-09T10:37:47.422" v="23" actId="14100"/>
          <ac:spMkLst>
            <pc:docMk/>
            <pc:sldMk cId="485938644" sldId="258"/>
            <ac:spMk id="7" creationId="{725B36E1-AA0A-4091-B05B-4D069DEFC753}"/>
          </ac:spMkLst>
        </pc:spChg>
      </pc:sldChg>
      <pc:sldChg chg="addSp delSp modSp">
        <pc:chgData name="" userId="" providerId="" clId="Web-{6B80EC9B-7E4F-4816-8CD7-DCC14E11C647}" dt="2018-10-09T10:42:40.768" v="44"/>
        <pc:sldMkLst>
          <pc:docMk/>
          <pc:sldMk cId="2554241874" sldId="274"/>
        </pc:sldMkLst>
        <pc:spChg chg="mod">
          <ac:chgData name="" userId="" providerId="" clId="Web-{6B80EC9B-7E4F-4816-8CD7-DCC14E11C647}" dt="2018-10-09T10:42:16.221" v="37" actId="1076"/>
          <ac:spMkLst>
            <pc:docMk/>
            <pc:sldMk cId="2554241874" sldId="274"/>
            <ac:spMk id="4" creationId="{C022024E-FD82-4E89-8F68-5722E433B3EB}"/>
          </ac:spMkLst>
        </pc:spChg>
        <pc:spChg chg="mod">
          <ac:chgData name="" userId="" providerId="" clId="Web-{6B80EC9B-7E4F-4816-8CD7-DCC14E11C647}" dt="2018-10-09T10:41:59.221" v="34" actId="1076"/>
          <ac:spMkLst>
            <pc:docMk/>
            <pc:sldMk cId="2554241874" sldId="274"/>
            <ac:spMk id="6" creationId="{66EE4EA0-AAF3-4773-8C10-9655DBBB8820}"/>
          </ac:spMkLst>
        </pc:spChg>
        <pc:spChg chg="add">
          <ac:chgData name="" userId="" providerId="" clId="Web-{6B80EC9B-7E4F-4816-8CD7-DCC14E11C647}" dt="2018-10-09T10:42:40.737" v="42"/>
          <ac:spMkLst>
            <pc:docMk/>
            <pc:sldMk cId="2554241874" sldId="274"/>
            <ac:spMk id="13" creationId="{E8811A9D-425E-4E4F-AB8F-8F462459EBA7}"/>
          </ac:spMkLst>
        </pc:spChg>
        <pc:spChg chg="add">
          <ac:chgData name="" userId="" providerId="" clId="Web-{6B80EC9B-7E4F-4816-8CD7-DCC14E11C647}" dt="2018-10-09T10:42:40.768" v="44"/>
          <ac:spMkLst>
            <pc:docMk/>
            <pc:sldMk cId="2554241874" sldId="274"/>
            <ac:spMk id="17" creationId="{86DE884A-F2FD-4F62-BEED-487388D8E988}"/>
          </ac:spMkLst>
        </pc:spChg>
        <pc:picChg chg="mod">
          <ac:chgData name="" userId="" providerId="" clId="Web-{6B80EC9B-7E4F-4816-8CD7-DCC14E11C647}" dt="2018-10-09T10:41:55.736" v="33" actId="1076"/>
          <ac:picMkLst>
            <pc:docMk/>
            <pc:sldMk cId="2554241874" sldId="274"/>
            <ac:picMk id="3" creationId="{6386E93C-9226-4652-930E-103681FE2B72}"/>
          </ac:picMkLst>
        </pc:picChg>
        <pc:picChg chg="add del mod">
          <ac:chgData name="" userId="" providerId="" clId="Web-{6B80EC9B-7E4F-4816-8CD7-DCC14E11C647}" dt="2018-10-09T10:39:41.376" v="31"/>
          <ac:picMkLst>
            <pc:docMk/>
            <pc:sldMk cId="2554241874" sldId="274"/>
            <ac:picMk id="8" creationId="{7029AE82-7B14-45DB-8CB2-512345B94144}"/>
          </ac:picMkLst>
        </pc:picChg>
        <pc:picChg chg="add">
          <ac:chgData name="" userId="" providerId="" clId="Web-{6B80EC9B-7E4F-4816-8CD7-DCC14E11C647}" dt="2018-10-09T10:42:40.721" v="41"/>
          <ac:picMkLst>
            <pc:docMk/>
            <pc:sldMk cId="2554241874" sldId="274"/>
            <ac:picMk id="11" creationId="{6ABF0626-A981-49A5-8607-910C0916E41C}"/>
          </ac:picMkLst>
        </pc:picChg>
        <pc:cxnChg chg="mod">
          <ac:chgData name="" userId="" providerId="" clId="Web-{6B80EC9B-7E4F-4816-8CD7-DCC14E11C647}" dt="2018-10-09T10:42:28.440" v="40" actId="14100"/>
          <ac:cxnSpMkLst>
            <pc:docMk/>
            <pc:sldMk cId="2554241874" sldId="274"/>
            <ac:cxnSpMk id="5" creationId="{AF4CBD4F-BE68-4ACF-82EC-40399AA54AB0}"/>
          </ac:cxnSpMkLst>
        </pc:cxnChg>
        <pc:cxnChg chg="mod">
          <ac:chgData name="" userId="" providerId="" clId="Web-{6B80EC9B-7E4F-4816-8CD7-DCC14E11C647}" dt="2018-10-09T10:42:12.611" v="36" actId="14100"/>
          <ac:cxnSpMkLst>
            <pc:docMk/>
            <pc:sldMk cId="2554241874" sldId="274"/>
            <ac:cxnSpMk id="7" creationId="{75FFEF02-BAA1-4CEC-B863-4C45A44C5548}"/>
          </ac:cxnSpMkLst>
        </pc:cxnChg>
        <pc:cxnChg chg="add">
          <ac:chgData name="" userId="" providerId="" clId="Web-{6B80EC9B-7E4F-4816-8CD7-DCC14E11C647}" dt="2018-10-09T10:42:40.752" v="43"/>
          <ac:cxnSpMkLst>
            <pc:docMk/>
            <pc:sldMk cId="2554241874" sldId="274"/>
            <ac:cxnSpMk id="15" creationId="{859FE039-811E-4995-91E2-08FBE3329E7A}"/>
          </ac:cxnSpMkLst>
        </pc:cxnChg>
      </pc:sldChg>
      <pc:sldChg chg="addSp delSp modSp del ord">
        <pc:chgData name="" userId="" providerId="" clId="Web-{6B80EC9B-7E4F-4816-8CD7-DCC14E11C647}" dt="2018-10-09T10:42:58.502" v="45"/>
        <pc:sldMkLst>
          <pc:docMk/>
          <pc:sldMk cId="3641744337" sldId="276"/>
        </pc:sldMkLst>
        <pc:spChg chg="add mod">
          <ac:chgData name="" userId="" providerId="" clId="Web-{6B80EC9B-7E4F-4816-8CD7-DCC14E11C647}" dt="2018-10-09T10:39:11.829" v="27" actId="1076"/>
          <ac:spMkLst>
            <pc:docMk/>
            <pc:sldMk cId="3641744337" sldId="276"/>
            <ac:spMk id="3" creationId="{9A844701-00DE-49EE-8387-F71239679C8C}"/>
          </ac:spMkLst>
        </pc:spChg>
        <pc:picChg chg="del">
          <ac:chgData name="" userId="" providerId="" clId="Web-{6B80EC9B-7E4F-4816-8CD7-DCC14E11C647}" dt="2018-10-09T10:39:35.813" v="29"/>
          <ac:picMkLst>
            <pc:docMk/>
            <pc:sldMk cId="3641744337" sldId="276"/>
            <ac:picMk id="4" creationId="{AC9091E7-3449-4485-921C-CDDF277E606D}"/>
          </ac:picMkLst>
        </pc:picChg>
      </pc:sldChg>
      <pc:sldChg chg="new del">
        <pc:chgData name="" userId="" providerId="" clId="Web-{6B80EC9B-7E4F-4816-8CD7-DCC14E11C647}" dt="2018-10-09T10:32:54.639" v="1"/>
        <pc:sldMkLst>
          <pc:docMk/>
          <pc:sldMk cId="3045851128" sldId="285"/>
        </pc:sldMkLst>
      </pc:sldChg>
    </pc:docChg>
  </pc:docChgLst>
  <pc:docChgLst>
    <pc:chgData clId="Web-{70E1254E-A270-4418-A58D-01B167863AD2}"/>
    <pc:docChg chg="modSld">
      <pc:chgData name="" userId="" providerId="" clId="Web-{70E1254E-A270-4418-A58D-01B167863AD2}" dt="2018-10-05T09:57:39.651" v="66" actId="20577"/>
      <pc:docMkLst>
        <pc:docMk/>
      </pc:docMkLst>
      <pc:sldChg chg="modSp">
        <pc:chgData name="" userId="" providerId="" clId="Web-{70E1254E-A270-4418-A58D-01B167863AD2}" dt="2018-10-05T09:57:39.620" v="65" actId="20577"/>
        <pc:sldMkLst>
          <pc:docMk/>
          <pc:sldMk cId="2785498778" sldId="259"/>
        </pc:sldMkLst>
        <pc:spChg chg="mod">
          <ac:chgData name="" userId="" providerId="" clId="Web-{70E1254E-A270-4418-A58D-01B167863AD2}" dt="2018-10-05T09:57:39.620" v="65" actId="20577"/>
          <ac:spMkLst>
            <pc:docMk/>
            <pc:sldMk cId="2785498778" sldId="259"/>
            <ac:spMk id="2" creationId="{FF85DCA3-2C33-4B89-8912-481307C8EDD9}"/>
          </ac:spMkLst>
        </pc:spChg>
      </pc:sldChg>
    </pc:docChg>
  </pc:docChgLst>
  <pc:docChgLst>
    <pc:chgData clId="Web-{999890BD-05C5-4594-8BF6-66E4AB3B1BA4}"/>
    <pc:docChg chg="modSld">
      <pc:chgData name="" userId="" providerId="" clId="Web-{999890BD-05C5-4594-8BF6-66E4AB3B1BA4}" dt="2018-10-04T10:34:03.618" v="16" actId="14100"/>
      <pc:docMkLst>
        <pc:docMk/>
      </pc:docMkLst>
      <pc:sldChg chg="addSp delSp modSp">
        <pc:chgData name="" userId="" providerId="" clId="Web-{999890BD-05C5-4594-8BF6-66E4AB3B1BA4}" dt="2018-10-04T10:34:03.618" v="16" actId="14100"/>
        <pc:sldMkLst>
          <pc:docMk/>
          <pc:sldMk cId="3958676230" sldId="284"/>
        </pc:sldMkLst>
        <pc:spChg chg="add mod">
          <ac:chgData name="" userId="" providerId="" clId="Web-{999890BD-05C5-4594-8BF6-66E4AB3B1BA4}" dt="2018-10-04T10:33:00.258" v="7" actId="14100"/>
          <ac:spMkLst>
            <pc:docMk/>
            <pc:sldMk cId="3958676230" sldId="284"/>
            <ac:spMk id="3" creationId="{1B175B4B-0CDD-4C95-B8B4-9D4599A7584E}"/>
          </ac:spMkLst>
        </pc:spChg>
        <pc:picChg chg="add del mod">
          <ac:chgData name="" userId="" providerId="" clId="Web-{999890BD-05C5-4594-8BF6-66E4AB3B1BA4}" dt="2018-10-04T10:33:37.149" v="9"/>
          <ac:picMkLst>
            <pc:docMk/>
            <pc:sldMk cId="3958676230" sldId="284"/>
            <ac:picMk id="4" creationId="{A706F37D-12D3-46D5-B84D-D0BFF20CAFA7}"/>
          </ac:picMkLst>
        </pc:picChg>
        <pc:picChg chg="add mod">
          <ac:chgData name="" userId="" providerId="" clId="Web-{999890BD-05C5-4594-8BF6-66E4AB3B1BA4}" dt="2018-10-04T10:34:03.618" v="16" actId="14100"/>
          <ac:picMkLst>
            <pc:docMk/>
            <pc:sldMk cId="3958676230" sldId="284"/>
            <ac:picMk id="6" creationId="{2FBEC5BC-402C-44D9-A1C9-EFEFED260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5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79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41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35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488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667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1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592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269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761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89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98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705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636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39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6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09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41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2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59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8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52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26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ereset/OctubreRobotico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b3Riq06fVI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hyperlink" Target="http://www.youtube.com/watch?v=nl4-s-DDO-M" TargetMode="External"/><Relationship Id="rId5" Type="http://schemas.openxmlformats.org/officeDocument/2006/relationships/image" Target="../media/image38.png"/><Relationship Id="rId10" Type="http://schemas.openxmlformats.org/officeDocument/2006/relationships/hyperlink" Target="http://www.youtube.com/watch?v=5PywGPviouQ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://www.youtube.com/watch?v=0L2UEF-9bF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ww.youtube.com/watch?feature=player_embedded&amp;v=WTdqmkQtR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youtube.com/watch?v=zk8qWXhsFm8" TargetMode="Externa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youtube.com/watch?v=qXKh0m_z7uQ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Ocyhbij9JYQ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gi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microsoft.com/office/2017/06/relationships/model3d" Target="../media/model3d2.glb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2.glb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AFC815D-AEEA-4DC3-9241-D02ED99F9A14}"/>
              </a:ext>
            </a:extLst>
          </p:cNvPr>
          <p:cNvSpPr txBox="1"/>
          <p:nvPr/>
        </p:nvSpPr>
        <p:spPr>
          <a:xfrm>
            <a:off x="434877" y="2116806"/>
            <a:ext cx="6766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Octubre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03D82D-2D40-42F1-8933-4B1636A8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2" y="402939"/>
            <a:ext cx="6255433" cy="16182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294488-E460-4AC3-BA8C-6986C6093A2E}"/>
              </a:ext>
            </a:extLst>
          </p:cNvPr>
          <p:cNvSpPr txBox="1"/>
          <p:nvPr/>
        </p:nvSpPr>
        <p:spPr>
          <a:xfrm>
            <a:off x="9903119" y="5936565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Bauhaus 93" panose="04030905020B02020C02" pitchFamily="82" charset="0"/>
              </a:rPr>
              <a:t>Taller 2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C29BC0C-68CC-D8D1-AADC-038752F19E55}"/>
              </a:ext>
            </a:extLst>
          </p:cNvPr>
          <p:cNvGrpSpPr/>
          <p:nvPr/>
        </p:nvGrpSpPr>
        <p:grpSpPr>
          <a:xfrm>
            <a:off x="346873" y="4909878"/>
            <a:ext cx="1710000" cy="1710000"/>
            <a:chOff x="346873" y="4909878"/>
            <a:chExt cx="1710000" cy="1710000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A47BB312-1A47-8F3F-C6D7-B653367D8500}"/>
                </a:ext>
              </a:extLst>
            </p:cNvPr>
            <p:cNvGrpSpPr/>
            <p:nvPr/>
          </p:nvGrpSpPr>
          <p:grpSpPr>
            <a:xfrm>
              <a:off x="346873" y="4909878"/>
              <a:ext cx="1710000" cy="1710000"/>
              <a:chOff x="2403484" y="4774878"/>
              <a:chExt cx="1710000" cy="1710000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29936AAE-FBD2-D92E-0262-1DF45530B59A}"/>
                  </a:ext>
                </a:extLst>
              </p:cNvPr>
              <p:cNvSpPr/>
              <p:nvPr/>
            </p:nvSpPr>
            <p:spPr>
              <a:xfrm>
                <a:off x="2538484" y="4909878"/>
                <a:ext cx="1440000" cy="1440000"/>
              </a:xfrm>
              <a:prstGeom prst="roundRect">
                <a:avLst>
                  <a:gd name="adj" fmla="val 33085"/>
                </a:avLst>
              </a:prstGeom>
              <a:solidFill>
                <a:srgbClr val="062438"/>
              </a:solidFill>
              <a:ln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01654010-734C-C4F8-1F66-B9211DDE2A70}"/>
                  </a:ext>
                </a:extLst>
              </p:cNvPr>
              <p:cNvSpPr/>
              <p:nvPr/>
            </p:nvSpPr>
            <p:spPr>
              <a:xfrm>
                <a:off x="2403484" y="4774878"/>
                <a:ext cx="1710000" cy="1710000"/>
              </a:xfrm>
              <a:prstGeom prst="roundRect">
                <a:avLst>
                  <a:gd name="adj" fmla="val 33085"/>
                </a:avLst>
              </a:prstGeom>
              <a:noFill/>
              <a:ln w="76200"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612DB6E-0D68-A1F2-A0ED-377397F94B5B}"/>
                </a:ext>
              </a:extLst>
            </p:cNvPr>
            <p:cNvSpPr txBox="1"/>
            <p:nvPr/>
          </p:nvSpPr>
          <p:spPr>
            <a:xfrm>
              <a:off x="570931" y="5164713"/>
              <a:ext cx="12618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</a:t>
              </a:r>
              <a:r>
                <a:rPr lang="es-ES" sz="4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en-GB" sz="72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2EEBA82-2DDD-EE9B-54B1-4FBAA408869C}"/>
              </a:ext>
            </a:extLst>
          </p:cNvPr>
          <p:cNvGrpSpPr/>
          <p:nvPr/>
        </p:nvGrpSpPr>
        <p:grpSpPr>
          <a:xfrm>
            <a:off x="5388868" y="2937506"/>
            <a:ext cx="6255433" cy="1972372"/>
            <a:chOff x="5388868" y="2937506"/>
            <a:chExt cx="6255433" cy="1972372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CE01301-DBE6-44AF-BF72-EF2F6603461A}"/>
                </a:ext>
              </a:extLst>
            </p:cNvPr>
            <p:cNvSpPr txBox="1"/>
            <p:nvPr/>
          </p:nvSpPr>
          <p:spPr>
            <a:xfrm>
              <a:off x="5388868" y="3047830"/>
              <a:ext cx="625543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Robotico</a:t>
              </a:r>
              <a:endPara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45FBBD4-67E0-550A-85D3-B5A45672FDAB}"/>
                </a:ext>
              </a:extLst>
            </p:cNvPr>
            <p:cNvSpPr txBox="1"/>
            <p:nvPr/>
          </p:nvSpPr>
          <p:spPr>
            <a:xfrm>
              <a:off x="7963865" y="2937506"/>
              <a:ext cx="110543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4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6096000" y="910131"/>
            <a:ext cx="5648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Ahora a programar…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C813B9-C26E-92D5-0029-1F752F7B4ACD}"/>
              </a:ext>
            </a:extLst>
          </p:cNvPr>
          <p:cNvSpPr txBox="1"/>
          <p:nvPr/>
        </p:nvSpPr>
        <p:spPr>
          <a:xfrm>
            <a:off x="903709" y="1725932"/>
            <a:ext cx="1121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badi" panose="020B0604020104020204" pitchFamily="34" charset="0"/>
              </a:rPr>
              <a:t>1) Accede al repositorio:</a:t>
            </a:r>
            <a:r>
              <a:rPr lang="es-ES" sz="2400" dirty="0">
                <a:latin typeface="Abadi" panose="020B0604020104020204" pitchFamily="34" charset="0"/>
                <a:hlinkClick r:id="rId2"/>
              </a:rPr>
              <a:t> </a:t>
            </a:r>
            <a:r>
              <a:rPr lang="es-ES" sz="2400" dirty="0">
                <a:latin typeface="Abadi" panose="020B0604020104020204" pitchFamily="34" charset="0"/>
                <a:hlinkClick r:id="rId2"/>
              </a:rPr>
              <a:t>https://github.com/aereset/OctubreRobotico</a:t>
            </a:r>
            <a:endParaRPr lang="en-GB" sz="2400" dirty="0">
              <a:latin typeface="Abadi" panose="020B06040201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CB6FAB-45A7-8DD0-F94B-8B8D53AC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2" y="2384783"/>
            <a:ext cx="9475304" cy="3935138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6AF83A1C-33F8-3498-87E7-7588639FCF77}"/>
              </a:ext>
            </a:extLst>
          </p:cNvPr>
          <p:cNvSpPr/>
          <p:nvPr/>
        </p:nvSpPr>
        <p:spPr>
          <a:xfrm rot="10800000">
            <a:off x="8183166" y="5574617"/>
            <a:ext cx="978408" cy="484632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D14DD6E-AAD2-1199-543F-2D32A59E6E4A}"/>
              </a:ext>
            </a:extLst>
          </p:cNvPr>
          <p:cNvSpPr/>
          <p:nvPr/>
        </p:nvSpPr>
        <p:spPr>
          <a:xfrm>
            <a:off x="5496485" y="5602707"/>
            <a:ext cx="2656666" cy="42845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6EC74C-F7C9-49E1-BBA4-0D245293684C}"/>
              </a:ext>
            </a:extLst>
          </p:cNvPr>
          <p:cNvSpPr txBox="1"/>
          <p:nvPr/>
        </p:nvSpPr>
        <p:spPr>
          <a:xfrm>
            <a:off x="9294479" y="5632267"/>
            <a:ext cx="143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Descargar zip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43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6096000" y="910131"/>
            <a:ext cx="5648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Ahora a programar…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C813B9-C26E-92D5-0029-1F752F7B4ACD}"/>
              </a:ext>
            </a:extLst>
          </p:cNvPr>
          <p:cNvSpPr txBox="1"/>
          <p:nvPr/>
        </p:nvSpPr>
        <p:spPr>
          <a:xfrm>
            <a:off x="784439" y="1725932"/>
            <a:ext cx="1121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badi" panose="020B0604020104020204" pitchFamily="34" charset="0"/>
              </a:rPr>
              <a:t>2) Descomprímelo y accede a </a:t>
            </a:r>
            <a:r>
              <a:rPr lang="es-ES" sz="2400" dirty="0" err="1">
                <a:latin typeface="Abadi" panose="020B0604020104020204" pitchFamily="34" charset="0"/>
              </a:rPr>
              <a:t>OctubreRobotico</a:t>
            </a:r>
            <a:r>
              <a:rPr lang="es-ES" sz="2400" dirty="0">
                <a:latin typeface="Abadi" panose="020B0604020104020204" pitchFamily="34" charset="0"/>
              </a:rPr>
              <a:t>\OR_Parte1\</a:t>
            </a:r>
            <a:endParaRPr lang="en-GB" sz="2400" dirty="0">
              <a:latin typeface="Abadi" panose="020B0604020104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FE42045-F2C1-3AA4-1E38-827C74A16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16"/>
          <a:stretch/>
        </p:blipFill>
        <p:spPr>
          <a:xfrm>
            <a:off x="2801579" y="2614203"/>
            <a:ext cx="1942697" cy="2764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9A0A8D4-1298-3D14-542C-685D470BE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826"/>
          <a:stretch/>
        </p:blipFill>
        <p:spPr>
          <a:xfrm>
            <a:off x="5963478" y="3145858"/>
            <a:ext cx="3260035" cy="1701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D1223AD3-1F25-83C9-A4FA-3B5FE2E0984F}"/>
              </a:ext>
            </a:extLst>
          </p:cNvPr>
          <p:cNvSpPr/>
          <p:nvPr/>
        </p:nvSpPr>
        <p:spPr>
          <a:xfrm>
            <a:off x="4864673" y="3754185"/>
            <a:ext cx="978408" cy="484632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8B74D2D-21F9-6CE7-23B1-EA836AE77EB0}"/>
              </a:ext>
            </a:extLst>
          </p:cNvPr>
          <p:cNvSpPr/>
          <p:nvPr/>
        </p:nvSpPr>
        <p:spPr>
          <a:xfrm>
            <a:off x="5963478" y="3754185"/>
            <a:ext cx="3260034" cy="42845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74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6096000" y="910131"/>
            <a:ext cx="5648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Ejercicio 1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24E60B-F90C-E33F-0EF6-B84FDAC54C1F}"/>
              </a:ext>
            </a:extLst>
          </p:cNvPr>
          <p:cNvSpPr txBox="1"/>
          <p:nvPr/>
        </p:nvSpPr>
        <p:spPr>
          <a:xfrm>
            <a:off x="784439" y="1725932"/>
            <a:ext cx="11215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R"/>
            </a:pPr>
            <a:r>
              <a:rPr lang="es-ES" sz="2400" dirty="0">
                <a:latin typeface="Abadi" panose="020B0604020104020204" pitchFamily="34" charset="0"/>
              </a:rPr>
              <a:t>Implementa las ecuaciones de la cinemática directa.</a:t>
            </a:r>
          </a:p>
          <a:p>
            <a:pPr marL="457200" indent="-457200">
              <a:buAutoNum type="alphaLcParenR"/>
            </a:pPr>
            <a:r>
              <a:rPr lang="es-ES" sz="2400" dirty="0">
                <a:latin typeface="Abadi" panose="020B0604020104020204" pitchFamily="34" charset="0"/>
              </a:rPr>
              <a:t>Implementa las ecuaciones de la cinemática inversa.</a:t>
            </a:r>
            <a:endParaRPr lang="en-GB" sz="2400" dirty="0">
              <a:latin typeface="Abadi" panose="020B06040201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C6D4E6-3DC6-0A60-CA3B-8CA17433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6803"/>
          <a:stretch/>
        </p:blipFill>
        <p:spPr>
          <a:xfrm>
            <a:off x="184020" y="2664844"/>
            <a:ext cx="5808837" cy="4096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C11F0F-71C9-4379-2180-C0684656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57" y="2664844"/>
            <a:ext cx="610637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B08F79-F27C-5C12-29F4-1C2B21421FE8}"/>
              </a:ext>
            </a:extLst>
          </p:cNvPr>
          <p:cNvSpPr txBox="1"/>
          <p:nvPr/>
        </p:nvSpPr>
        <p:spPr>
          <a:xfrm rot="20263285">
            <a:off x="8173901" y="5371901"/>
            <a:ext cx="404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No hagáis trampas mirando la solución…</a:t>
            </a:r>
          </a:p>
          <a:p>
            <a:r>
              <a:rPr lang="es-ES" b="1" dirty="0">
                <a:solidFill>
                  <a:srgbClr val="FF0000"/>
                </a:solidFill>
              </a:rPr>
              <a:t>Estamos aquí para aprender jeje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4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3. Control Manual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FC38E2-7D1C-8BD0-78E5-24F0C609592D}"/>
              </a:ext>
            </a:extLst>
          </p:cNvPr>
          <p:cNvSpPr txBox="1"/>
          <p:nvPr/>
        </p:nvSpPr>
        <p:spPr>
          <a:xfrm>
            <a:off x="1020416" y="1948070"/>
            <a:ext cx="4969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Y ahora que se mueve…</a:t>
            </a:r>
            <a:endParaRPr lang="en-GB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7CE783-B172-9392-4F94-000B199E9D52}"/>
              </a:ext>
            </a:extLst>
          </p:cNvPr>
          <p:cNvSpPr txBox="1"/>
          <p:nvPr/>
        </p:nvSpPr>
        <p:spPr>
          <a:xfrm>
            <a:off x="5453268" y="1538091"/>
            <a:ext cx="6738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¡VAMO A JUGÁ!</a:t>
            </a:r>
            <a:endParaRPr lang="en-GB" sz="6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756A03-8127-00CB-727E-1C840656A0D6}"/>
              </a:ext>
            </a:extLst>
          </p:cNvPr>
          <p:cNvSpPr txBox="1"/>
          <p:nvPr/>
        </p:nvSpPr>
        <p:spPr>
          <a:xfrm>
            <a:off x="983694" y="2823555"/>
            <a:ext cx="6738732" cy="36933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Sube el programa y abre el Serial Monitor de Arduino.</a:t>
            </a:r>
          </a:p>
          <a:p>
            <a:endParaRPr lang="es-ES" dirty="0"/>
          </a:p>
          <a:p>
            <a:r>
              <a:rPr lang="es-ES" dirty="0"/>
              <a:t>Para mover el robot:</a:t>
            </a:r>
          </a:p>
          <a:p>
            <a:r>
              <a:rPr lang="es-ES" dirty="0"/>
              <a:t>	1º. Introduce el Modo de Operación 1 y pulsa </a:t>
            </a:r>
            <a:r>
              <a:rPr lang="es-ES" dirty="0" err="1"/>
              <a:t>intro</a:t>
            </a:r>
            <a:r>
              <a:rPr lang="es-ES" dirty="0"/>
              <a:t>.</a:t>
            </a:r>
          </a:p>
          <a:p>
            <a:r>
              <a:rPr lang="es-ES" dirty="0"/>
              <a:t>	2º. Introduce el ángulo “a” que desees y pulsa </a:t>
            </a:r>
            <a:r>
              <a:rPr lang="es-ES" dirty="0" err="1"/>
              <a:t>intro</a:t>
            </a:r>
            <a:r>
              <a:rPr lang="es-ES" dirty="0"/>
              <a:t>. </a:t>
            </a:r>
          </a:p>
          <a:p>
            <a:r>
              <a:rPr lang="es-ES" dirty="0"/>
              <a:t>		Ha de estar en grados, y en formato entero.</a:t>
            </a:r>
          </a:p>
          <a:p>
            <a:r>
              <a:rPr lang="es-ES" dirty="0"/>
              <a:t>	3º. Introduce el ángulo “b” que desees y pulsa </a:t>
            </a:r>
            <a:r>
              <a:rPr lang="es-ES" dirty="0" err="1"/>
              <a:t>intro</a:t>
            </a:r>
            <a:r>
              <a:rPr lang="es-ES" dirty="0"/>
              <a:t>.</a:t>
            </a:r>
          </a:p>
          <a:p>
            <a:r>
              <a:rPr lang="es-ES" dirty="0"/>
              <a:t>		El robot se moverá.</a:t>
            </a:r>
          </a:p>
          <a:p>
            <a:endParaRPr lang="es-ES" dirty="0"/>
          </a:p>
          <a:p>
            <a:r>
              <a:rPr lang="es-ES" dirty="0"/>
              <a:t>Si quieres abrir o cerrar la garra:</a:t>
            </a:r>
          </a:p>
          <a:p>
            <a:r>
              <a:rPr lang="es-ES" dirty="0"/>
              <a:t>	1º. Introduce el Modo de Operación 3 y pulsa </a:t>
            </a:r>
            <a:r>
              <a:rPr lang="es-ES" dirty="0" err="1"/>
              <a:t>intro</a:t>
            </a:r>
            <a:r>
              <a:rPr lang="es-ES" dirty="0"/>
              <a:t>.</a:t>
            </a:r>
          </a:p>
          <a:p>
            <a:r>
              <a:rPr lang="es-ES" dirty="0"/>
              <a:t>	2º. Introduce un 0 para cerrar y 1 para abrir.</a:t>
            </a:r>
          </a:p>
          <a:p>
            <a:r>
              <a:rPr lang="es-ES" dirty="0"/>
              <a:t>		Pulsa </a:t>
            </a:r>
            <a:r>
              <a:rPr lang="es-ES" dirty="0" err="1"/>
              <a:t>intro</a:t>
            </a:r>
            <a:r>
              <a:rPr lang="es-ES" dirty="0"/>
              <a:t> y la garra se moverá.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44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BD719-AD73-44C8-906E-4805A94BA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6500"/>
            <a:ext cx="3081131" cy="2310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lex\Desktop\apuntes etsii\4º Cuarto\Robótica\Taller 2\nitinol.PNG">
            <a:extLst>
              <a:ext uri="{FF2B5EF4-FFF2-40B4-BE49-F238E27FC236}">
                <a16:creationId xmlns:a16="http://schemas.microsoft.com/office/drawing/2014/main" id="{A81AF788-590F-43AF-9EDF-EE3594DB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876" y="4106725"/>
            <a:ext cx="2088232" cy="1399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 descr="C:\Users\Alex\Desktop\apuntes etsii\4º Cuarto\Robótica\Taller 2\ddf.PNG">
            <a:extLst>
              <a:ext uri="{FF2B5EF4-FFF2-40B4-BE49-F238E27FC236}">
                <a16:creationId xmlns:a16="http://schemas.microsoft.com/office/drawing/2014/main" id="{E9BEF131-A9B2-4D95-BFD9-CF422EF3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2035" y="1619664"/>
            <a:ext cx="2050441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 descr="C:\Users\Alex\Desktop\apuntes etsii\4º Cuarto\Robótica\Taller 2\dasfg.PNG">
            <a:extLst>
              <a:ext uri="{FF2B5EF4-FFF2-40B4-BE49-F238E27FC236}">
                <a16:creationId xmlns:a16="http://schemas.microsoft.com/office/drawing/2014/main" id="{E1B7A141-9F2B-41AA-A635-12C8BD1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715" y="1460049"/>
            <a:ext cx="3751996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5" descr="C:\Users\Alex\Desktop\apuntes etsii\4º Cuarto\Robótica\Taller 2\qefq.PNG">
            <a:extLst>
              <a:ext uri="{FF2B5EF4-FFF2-40B4-BE49-F238E27FC236}">
                <a16:creationId xmlns:a16="http://schemas.microsoft.com/office/drawing/2014/main" id="{58B50D1E-CCA1-4D11-AD08-64379CD1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1331" y="4034099"/>
            <a:ext cx="2613858" cy="1610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6" descr="C:\Users\Alex\Desktop\apuntes etsii\4º Cuarto\Robótica\Taller 2\ewqdf.PNG">
            <a:extLst>
              <a:ext uri="{FF2B5EF4-FFF2-40B4-BE49-F238E27FC236}">
                <a16:creationId xmlns:a16="http://schemas.microsoft.com/office/drawing/2014/main" id="{B8089471-60AD-4C68-880A-0BFB937C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697" y="4163175"/>
            <a:ext cx="2844204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F26B277-F00E-403C-A40B-6E7725FE7C43}"/>
              </a:ext>
            </a:extLst>
          </p:cNvPr>
          <p:cNvSpPr txBox="1">
            <a:spLocks/>
          </p:cNvSpPr>
          <p:nvPr/>
        </p:nvSpPr>
        <p:spPr>
          <a:xfrm>
            <a:off x="210921" y="3678423"/>
            <a:ext cx="5165035" cy="2842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>
                <a:hlinkClick r:id="rId8"/>
              </a:rPr>
              <a:t>https://www.youtube.com/watch?v=lb3Riq06fVI</a:t>
            </a:r>
            <a:endParaRPr lang="es-ES" sz="1800" dirty="0"/>
          </a:p>
        </p:txBody>
      </p:sp>
      <p:sp>
        <p:nvSpPr>
          <p:cNvPr id="10" name="13 Rectángulo">
            <a:extLst>
              <a:ext uri="{FF2B5EF4-FFF2-40B4-BE49-F238E27FC236}">
                <a16:creationId xmlns:a16="http://schemas.microsoft.com/office/drawing/2014/main" id="{61494ED3-DF35-4044-A603-FB08013BE560}"/>
              </a:ext>
            </a:extLst>
          </p:cNvPr>
          <p:cNvSpPr/>
          <p:nvPr/>
        </p:nvSpPr>
        <p:spPr>
          <a:xfrm>
            <a:off x="5028988" y="55175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9"/>
              </a:rPr>
              <a:t>http://www.youtube.com/watch?v=0L2UEF-9bF4</a:t>
            </a:r>
            <a:endParaRPr lang="es-ES" dirty="0"/>
          </a:p>
        </p:txBody>
      </p:sp>
      <p:sp>
        <p:nvSpPr>
          <p:cNvPr id="11" name="14 Rectángulo">
            <a:extLst>
              <a:ext uri="{FF2B5EF4-FFF2-40B4-BE49-F238E27FC236}">
                <a16:creationId xmlns:a16="http://schemas.microsoft.com/office/drawing/2014/main" id="{C002C592-566A-4C29-A584-C07BE93AB741}"/>
              </a:ext>
            </a:extLst>
          </p:cNvPr>
          <p:cNvSpPr/>
          <p:nvPr/>
        </p:nvSpPr>
        <p:spPr>
          <a:xfrm>
            <a:off x="5375956" y="3440365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0"/>
              </a:rPr>
              <a:t>http://www.youtube.com/watch?v=5PywGPviouQ</a:t>
            </a:r>
            <a:endParaRPr lang="es-ES" dirty="0"/>
          </a:p>
        </p:txBody>
      </p:sp>
      <p:sp>
        <p:nvSpPr>
          <p:cNvPr id="12" name="15 Rectángulo">
            <a:extLst>
              <a:ext uri="{FF2B5EF4-FFF2-40B4-BE49-F238E27FC236}">
                <a16:creationId xmlns:a16="http://schemas.microsoft.com/office/drawing/2014/main" id="{C1B9371B-AA3C-45EC-8BEE-57F2AFC021A3}"/>
              </a:ext>
            </a:extLst>
          </p:cNvPr>
          <p:cNvSpPr/>
          <p:nvPr/>
        </p:nvSpPr>
        <p:spPr>
          <a:xfrm>
            <a:off x="390298" y="6163914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1"/>
              </a:rPr>
              <a:t>http://www.youtube.com/watch?v=nl4-s-DDO-M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384398B-1A42-49FB-80C8-30C1602152EA}"/>
              </a:ext>
            </a:extLst>
          </p:cNvPr>
          <p:cNvSpPr txBox="1">
            <a:spLocks/>
          </p:cNvSpPr>
          <p:nvPr/>
        </p:nvSpPr>
        <p:spPr>
          <a:xfrm>
            <a:off x="7163697" y="278442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Actuadores</a:t>
            </a:r>
          </a:p>
        </p:txBody>
      </p:sp>
    </p:spTree>
    <p:extLst>
      <p:ext uri="{BB962C8B-B14F-4D97-AF65-F5344CB8AC3E}">
        <p14:creationId xmlns:p14="http://schemas.microsoft.com/office/powerpoint/2010/main" val="103601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Rectángulo">
            <a:extLst>
              <a:ext uri="{FF2B5EF4-FFF2-40B4-BE49-F238E27FC236}">
                <a16:creationId xmlns:a16="http://schemas.microsoft.com/office/drawing/2014/main" id="{FD90A5C0-CD58-4F2C-B2E7-741EC17A8292}"/>
              </a:ext>
            </a:extLst>
          </p:cNvPr>
          <p:cNvSpPr/>
          <p:nvPr/>
        </p:nvSpPr>
        <p:spPr>
          <a:xfrm>
            <a:off x="4378491" y="2221870"/>
            <a:ext cx="5173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http://www.youtube.com/watch? v=WTdqmkQtR78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C:\Users\Alex\Desktop\apuntes etsii\4º Cuarto\Robótica\irb1600.jpg">
            <a:extLst>
              <a:ext uri="{FF2B5EF4-FFF2-40B4-BE49-F238E27FC236}">
                <a16:creationId xmlns:a16="http://schemas.microsoft.com/office/drawing/2014/main" id="{99EA6113-E5AA-422A-87BF-5150FE9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371937"/>
            <a:ext cx="2952328" cy="2361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Users\Alex\Desktop\apuntes etsii\4º Cuarto\Robótica\602368.jpg">
            <a:extLst>
              <a:ext uri="{FF2B5EF4-FFF2-40B4-BE49-F238E27FC236}">
                <a16:creationId xmlns:a16="http://schemas.microsoft.com/office/drawing/2014/main" id="{334EACA9-1108-4F76-ABF6-80EDC076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36" y="3861047"/>
            <a:ext cx="3395456" cy="269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8 Rectángulo">
            <a:extLst>
              <a:ext uri="{FF2B5EF4-FFF2-40B4-BE49-F238E27FC236}">
                <a16:creationId xmlns:a16="http://schemas.microsoft.com/office/drawing/2014/main" id="{072DCFAB-3CB5-4AD6-B7F0-25629E0889E5}"/>
              </a:ext>
            </a:extLst>
          </p:cNvPr>
          <p:cNvSpPr/>
          <p:nvPr/>
        </p:nvSpPr>
        <p:spPr>
          <a:xfrm>
            <a:off x="4378491" y="4836990"/>
            <a:ext cx="622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http://www.youtube.com/watch?v=zk8qWXhsFm8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D808B39-A8A7-41B2-8FA7-8FBDADF14698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articulados</a:t>
            </a:r>
          </a:p>
        </p:txBody>
      </p:sp>
    </p:spTree>
    <p:extLst>
      <p:ext uri="{BB962C8B-B14F-4D97-AF65-F5344CB8AC3E}">
        <p14:creationId xmlns:p14="http://schemas.microsoft.com/office/powerpoint/2010/main" val="157567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Alex\Desktop\apuntes etsii\4º Cuarto\Robótica\TOSY_Parallel_Robot.JPG">
            <a:extLst>
              <a:ext uri="{FF2B5EF4-FFF2-40B4-BE49-F238E27FC236}">
                <a16:creationId xmlns:a16="http://schemas.microsoft.com/office/drawing/2014/main" id="{FDE95AB5-5D1D-458B-9EA7-90402EFE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443" y="1685048"/>
            <a:ext cx="5724128" cy="3817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C:\Users\Alex\Desktop\apuntes etsii\4º Cuarto\Robótica\299765-ABB_Flexpicker_8_kg.jpg">
            <a:extLst>
              <a:ext uri="{FF2B5EF4-FFF2-40B4-BE49-F238E27FC236}">
                <a16:creationId xmlns:a16="http://schemas.microsoft.com/office/drawing/2014/main" id="{19E84D2B-D4FF-419A-8A60-6A5BC3BC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9384" y="1642898"/>
            <a:ext cx="2808312" cy="3859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6 Rectángulo">
            <a:hlinkClick r:id="rId4"/>
            <a:extLst>
              <a:ext uri="{FF2B5EF4-FFF2-40B4-BE49-F238E27FC236}">
                <a16:creationId xmlns:a16="http://schemas.microsoft.com/office/drawing/2014/main" id="{36EA151E-A81A-4080-98D7-74728C8AA5EB}"/>
              </a:ext>
            </a:extLst>
          </p:cNvPr>
          <p:cNvSpPr/>
          <p:nvPr/>
        </p:nvSpPr>
        <p:spPr>
          <a:xfrm>
            <a:off x="1430963" y="5794879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http://www.youtube.com/watch?v=qXKh0m_z7uQ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CE95D9D-4E70-4B96-B961-B9B6B050D89E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paralelos</a:t>
            </a:r>
          </a:p>
        </p:txBody>
      </p:sp>
    </p:spTree>
    <p:extLst>
      <p:ext uri="{BB962C8B-B14F-4D97-AF65-F5344CB8AC3E}">
        <p14:creationId xmlns:p14="http://schemas.microsoft.com/office/powerpoint/2010/main" val="48742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lex\Desktop\apuntes etsii\4º Cuarto\Robótica\Taller 2\dfe.PNG">
            <a:extLst>
              <a:ext uri="{FF2B5EF4-FFF2-40B4-BE49-F238E27FC236}">
                <a16:creationId xmlns:a16="http://schemas.microsoft.com/office/drawing/2014/main" id="{A6F6F58F-35FE-4BEA-8871-31281B4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1345" y="1679714"/>
            <a:ext cx="2987824" cy="2329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3" descr="C:\Users\Alex\Desktop\apuntes etsii\4º Cuarto\Robótica\Taller 2\Spine-Robot-1.jpg">
            <a:extLst>
              <a:ext uri="{FF2B5EF4-FFF2-40B4-BE49-F238E27FC236}">
                <a16:creationId xmlns:a16="http://schemas.microsoft.com/office/drawing/2014/main" id="{E9E152A8-C760-4D2A-8006-559D15B9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756" y="1445790"/>
            <a:ext cx="3528901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Alex\Desktop\apuntes etsii\4º Cuarto\Robótica\Taller 2\boston-dynamics-alphadog-ls3-darpa-demo.jpg">
            <a:extLst>
              <a:ext uri="{FF2B5EF4-FFF2-40B4-BE49-F238E27FC236}">
                <a16:creationId xmlns:a16="http://schemas.microsoft.com/office/drawing/2014/main" id="{7A72412C-8497-4F18-84E7-3ED078FC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1923" y="4081938"/>
            <a:ext cx="3672311" cy="1995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5" descr="C:\Users\Alex\Desktop\apuntes etsii\4º Cuarto\Robótica\Taller 2\dadef.PNG">
            <a:extLst>
              <a:ext uri="{FF2B5EF4-FFF2-40B4-BE49-F238E27FC236}">
                <a16:creationId xmlns:a16="http://schemas.microsoft.com/office/drawing/2014/main" id="{B703ADC2-241F-46C8-9E5B-8888CDF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99" y="4331274"/>
            <a:ext cx="4248124" cy="2350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9 Rectángulo">
            <a:extLst>
              <a:ext uri="{FF2B5EF4-FFF2-40B4-BE49-F238E27FC236}">
                <a16:creationId xmlns:a16="http://schemas.microsoft.com/office/drawing/2014/main" id="{7C893B5E-431E-4989-BFDA-2324528C4326}"/>
              </a:ext>
            </a:extLst>
          </p:cNvPr>
          <p:cNvSpPr/>
          <p:nvPr/>
        </p:nvSpPr>
        <p:spPr>
          <a:xfrm>
            <a:off x="7418545" y="2605282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http://www.youtube.com/watch?v=Ocyhbij9JYQ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1DDA808-349D-445A-AF14-951F1F5DBF37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Otros robots</a:t>
            </a:r>
          </a:p>
        </p:txBody>
      </p:sp>
    </p:spTree>
    <p:extLst>
      <p:ext uri="{BB962C8B-B14F-4D97-AF65-F5344CB8AC3E}">
        <p14:creationId xmlns:p14="http://schemas.microsoft.com/office/powerpoint/2010/main" val="11551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DF003-5104-4209-81E5-947C5BFB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95" y="1749286"/>
            <a:ext cx="10515600" cy="3922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¡MUCHAS GRACIAS POR ASISTIR!</a:t>
            </a:r>
            <a:b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</a:b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NOS VEMOS POR LA ETSII</a:t>
            </a:r>
            <a:endParaRPr lang="es-ES" sz="72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9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FECEEB-84DC-42D9-A8B7-8BA3DBD0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17" y="841277"/>
            <a:ext cx="3949052" cy="102157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2A0C13-6B1B-4BC9-8948-5F48319C0A33}"/>
              </a:ext>
            </a:extLst>
          </p:cNvPr>
          <p:cNvSpPr txBox="1"/>
          <p:nvPr/>
        </p:nvSpPr>
        <p:spPr>
          <a:xfrm>
            <a:off x="8821947" y="923277"/>
            <a:ext cx="3370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MANDA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F1A436-8EC7-4727-8461-88F3C8829386}"/>
              </a:ext>
            </a:extLst>
          </p:cNvPr>
          <p:cNvSpPr txBox="1"/>
          <p:nvPr/>
        </p:nvSpPr>
        <p:spPr>
          <a:xfrm>
            <a:off x="4383594" y="2756245"/>
            <a:ext cx="3342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Y NO TU</a:t>
            </a:r>
          </a:p>
        </p:txBody>
      </p:sp>
      <p:pic>
        <p:nvPicPr>
          <p:cNvPr id="8" name="Picture 2" descr="Resultado de imagen de panda dibujo">
            <a:extLst>
              <a:ext uri="{FF2B5EF4-FFF2-40B4-BE49-F238E27FC236}">
                <a16:creationId xmlns:a16="http://schemas.microsoft.com/office/drawing/2014/main" id="{0282C7BB-8FD2-430E-8DBB-A1F00B22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77" r="92958">
                        <a14:foregroundMark x1="43662" y1="28286" x2="43662" y2="28286"/>
                        <a14:foregroundMark x1="42535" y1="21143" x2="42535" y2="21143"/>
                        <a14:foregroundMark x1="34648" y1="28286" x2="34648" y2="28286"/>
                        <a14:foregroundMark x1="37183" y1="32571" x2="37183" y2="36857"/>
                        <a14:foregroundMark x1="39718" y1="29143" x2="56056" y2="37143"/>
                        <a14:foregroundMark x1="56056" y1="37143" x2="56620" y2="41714"/>
                        <a14:foregroundMark x1="30141" y1="84571" x2="30141" y2="84571"/>
                        <a14:foregroundMark x1="63662" y1="83143" x2="63662" y2="83143"/>
                        <a14:foregroundMark x1="29577" y1="60000" x2="32676" y2="50286"/>
                        <a14:foregroundMark x1="34648" y1="56000" x2="30704" y2="76286"/>
                        <a14:foregroundMark x1="30704" y1="76286" x2="31831" y2="78571"/>
                        <a14:foregroundMark x1="43099" y1="54000" x2="45634" y2="84286"/>
                        <a14:foregroundMark x1="42535" y1="47714" x2="40282" y2="84571"/>
                        <a14:foregroundMark x1="50986" y1="55429" x2="56620" y2="88286"/>
                        <a14:foregroundMark x1="56620" y1="56857" x2="62535" y2="75429"/>
                        <a14:foregroundMark x1="62535" y1="75429" x2="62535" y2="79143"/>
                        <a14:foregroundMark x1="56056" y1="49714" x2="61690" y2="78000"/>
                        <a14:foregroundMark x1="81972" y1="32286" x2="90423" y2="25143"/>
                        <a14:foregroundMark x1="76901" y1="40857" x2="84507" y2="29143"/>
                        <a14:foregroundMark x1="80563" y1="33714" x2="83944" y2="24571"/>
                        <a14:foregroundMark x1="88451" y1="27714" x2="92958" y2="24000"/>
                        <a14:foregroundMark x1="80845" y1="28286" x2="90423" y2="22000"/>
                        <a14:foregroundMark x1="42254" y1="40857" x2="36901" y2="23143"/>
                        <a14:foregroundMark x1="36901" y1="23143" x2="52958" y2="14000"/>
                        <a14:foregroundMark x1="52958" y1="14000" x2="57746" y2="33143"/>
                        <a14:foregroundMark x1="57746" y1="33143" x2="57183" y2="33714"/>
                        <a14:foregroundMark x1="30141" y1="32286" x2="33521" y2="12571"/>
                        <a14:foregroundMark x1="33521" y1="12571" x2="51831" y2="12000"/>
                        <a14:foregroundMark x1="51831" y1="12000" x2="53521" y2="14000"/>
                        <a14:foregroundMark x1="23380" y1="31143" x2="10986" y2="16857"/>
                        <a14:foregroundMark x1="10986" y1="16857" x2="15493" y2="35143"/>
                        <a14:foregroundMark x1="15493" y1="35143" x2="21127" y2="40286"/>
                        <a14:foregroundMark x1="92958" y1="24000" x2="92958" y2="1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58" y="2303741"/>
            <a:ext cx="2238029" cy="220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720CB9-8087-44E2-AED3-74870F23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" y="3737901"/>
            <a:ext cx="4023000" cy="3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621F6C8E-746D-4682-F000-E3395E82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32" y="241851"/>
            <a:ext cx="4386469" cy="4386469"/>
          </a:xfrm>
          <a:prstGeom prst="rect">
            <a:avLst/>
          </a:prstGeom>
        </p:spPr>
      </p:pic>
      <p:pic>
        <p:nvPicPr>
          <p:cNvPr id="1026" name="Picture 2" descr="GitHub Logo, symbol, meaning, history, PNG">
            <a:extLst>
              <a:ext uri="{FF2B5EF4-FFF2-40B4-BE49-F238E27FC236}">
                <a16:creationId xmlns:a16="http://schemas.microsoft.com/office/drawing/2014/main" id="{56A5CC57-7DFA-6D9C-24FE-E0C7992B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965" y="4041913"/>
            <a:ext cx="3048001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B29BBBCB-3F77-7509-89F9-837CDF3CB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195" y="241851"/>
            <a:ext cx="9156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5433391" y="496957"/>
            <a:ext cx="5831631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¿Qué vamos a hacer?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E019C4-11A0-91F1-8941-0071E0BF0F0B}"/>
              </a:ext>
            </a:extLst>
          </p:cNvPr>
          <p:cNvSpPr/>
          <p:nvPr/>
        </p:nvSpPr>
        <p:spPr>
          <a:xfrm>
            <a:off x="1470990" y="1510749"/>
            <a:ext cx="5459896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1. Montaje Electrónico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0E38F-135C-BA45-CC58-8F812DAB48AB}"/>
              </a:ext>
            </a:extLst>
          </p:cNvPr>
          <p:cNvSpPr/>
          <p:nvPr/>
        </p:nvSpPr>
        <p:spPr>
          <a:xfrm>
            <a:off x="1470989" y="2759765"/>
            <a:ext cx="5459897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2. Modelo Cinemático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CA11F73-1B32-546A-2896-ED58BAC599A7}"/>
              </a:ext>
            </a:extLst>
          </p:cNvPr>
          <p:cNvSpPr/>
          <p:nvPr/>
        </p:nvSpPr>
        <p:spPr>
          <a:xfrm>
            <a:off x="1470988" y="4008781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3. Control Manual (jugar </a:t>
            </a:r>
            <a:r>
              <a:rPr lang="es-ES" sz="3200" dirty="0" err="1">
                <a:solidFill>
                  <a:schemeClr val="tx1"/>
                </a:solidFill>
                <a:latin typeface="Abadi" panose="020B0604020104020204" pitchFamily="34" charset="0"/>
              </a:rPr>
              <a:t>xD</a:t>
            </a:r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)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931CF4E-DC95-AE41-CD89-89B7F04D473F}"/>
              </a:ext>
            </a:extLst>
          </p:cNvPr>
          <p:cNvSpPr/>
          <p:nvPr/>
        </p:nvSpPr>
        <p:spPr>
          <a:xfrm>
            <a:off x="1470988" y="5257797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4. Pick &amp; Place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35928F2-A4AF-F71B-F8D8-21ADEF9E969F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rot="5400000">
            <a:off x="7245771" y="864513"/>
            <a:ext cx="788552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AA919E86-FEF4-ACB2-0D6F-8ECBEADEA78C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6621263" y="1489021"/>
            <a:ext cx="2037568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1819F601-AF68-1B18-D170-A8FC22BE1C4E}"/>
              </a:ext>
            </a:extLst>
          </p:cNvPr>
          <p:cNvCxnSpPr>
            <a:cxnSpLocks/>
            <a:stCxn id="3" idx="2"/>
            <a:endCxn id="7" idx="3"/>
          </p:cNvCxnSpPr>
          <p:nvPr/>
        </p:nvCxnSpPr>
        <p:spPr>
          <a:xfrm rot="5400000">
            <a:off x="5996755" y="2113529"/>
            <a:ext cx="3286584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47B6572C-8414-82E7-5167-1E30E5DEB31B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rot="5400000">
            <a:off x="5372247" y="2738037"/>
            <a:ext cx="4535600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9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989164" y="21866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1. Montaje Electrónico </a:t>
            </a:r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4983EA4B-9F8E-6DAB-68F1-33683A2D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425"/>
            <a:ext cx="6694713" cy="590457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EDCF09EA-1B7F-696C-2FD8-6B049D877F93}"/>
              </a:ext>
            </a:extLst>
          </p:cNvPr>
          <p:cNvGrpSpPr/>
          <p:nvPr/>
        </p:nvGrpSpPr>
        <p:grpSpPr>
          <a:xfrm>
            <a:off x="7209859" y="953425"/>
            <a:ext cx="4596660" cy="3107587"/>
            <a:chOff x="6838121" y="1139686"/>
            <a:chExt cx="4691269" cy="396240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2E916FA-4B2E-C28B-6431-82BEF1095BB0}"/>
                </a:ext>
              </a:extLst>
            </p:cNvPr>
            <p:cNvSpPr/>
            <p:nvPr/>
          </p:nvSpPr>
          <p:spPr>
            <a:xfrm>
              <a:off x="6838121" y="1139686"/>
              <a:ext cx="4691269" cy="39624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0A0C7DE-DEDB-F0A3-AF52-D5580DD525FF}"/>
                </a:ext>
              </a:extLst>
            </p:cNvPr>
            <p:cNvSpPr txBox="1"/>
            <p:nvPr/>
          </p:nvSpPr>
          <p:spPr>
            <a:xfrm>
              <a:off x="6950763" y="1139686"/>
              <a:ext cx="2598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 err="1">
                  <a:latin typeface="Abadi" panose="020B0604020104020204" pitchFamily="34" charset="0"/>
                </a:rPr>
                <a:t>Superconsejitos</a:t>
              </a:r>
              <a:endParaRPr lang="en-GB" sz="2800" dirty="0">
                <a:latin typeface="Abadi" panose="020B060402010402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6ACA484D-EBC5-9727-C4C0-FEF76024B01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763" y="1669292"/>
              <a:ext cx="44659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97C174C-89F3-21C7-B874-A1D70EFC27AF}"/>
                </a:ext>
              </a:extLst>
            </p:cNvPr>
            <p:cNvSpPr txBox="1"/>
            <p:nvPr/>
          </p:nvSpPr>
          <p:spPr>
            <a:xfrm>
              <a:off x="6950763" y="1832668"/>
              <a:ext cx="4465983" cy="238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No dejes los cables de la batería al aire: ¡CORTOCIRCUITO!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Pon la conexión de tierra (GND) común a todos los componentes.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Usa el mismo color para conexión:</a:t>
              </a:r>
            </a:p>
            <a:p>
              <a:r>
                <a:rPr lang="es-ES" sz="2000" dirty="0">
                  <a:latin typeface="Abadi" panose="020B0604020104020204" pitchFamily="34" charset="0"/>
                </a:rPr>
                <a:t>		</a:t>
              </a:r>
              <a:endParaRPr lang="en-GB" sz="2000" dirty="0">
                <a:latin typeface="Abadi" panose="020B0604020104020204" pitchFamily="34" charset="0"/>
              </a:endParaRPr>
            </a:p>
          </p:txBody>
        </p:sp>
        <p:pic>
          <p:nvPicPr>
            <p:cNvPr id="13" name="Gráfico 12" descr="Detener con relleno sólido">
              <a:extLst>
                <a:ext uri="{FF2B5EF4-FFF2-40B4-BE49-F238E27FC236}">
                  <a16:creationId xmlns:a16="http://schemas.microsoft.com/office/drawing/2014/main" id="{328BD4D5-27F6-C456-1FBD-25BECBA0E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2511" y="4145601"/>
              <a:ext cx="238294" cy="238294"/>
            </a:xfrm>
            <a:prstGeom prst="rect">
              <a:avLst/>
            </a:prstGeom>
          </p:spPr>
        </p:pic>
        <p:pic>
          <p:nvPicPr>
            <p:cNvPr id="15" name="Gráfico 14" descr="Detener con relleno sólido">
              <a:extLst>
                <a:ext uri="{FF2B5EF4-FFF2-40B4-BE49-F238E27FC236}">
                  <a16:creationId xmlns:a16="http://schemas.microsoft.com/office/drawing/2014/main" id="{66801869-8CF2-DA2E-6A60-8DB33011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2511" y="4615942"/>
              <a:ext cx="238294" cy="238294"/>
            </a:xfrm>
            <a:prstGeom prst="rect">
              <a:avLst/>
            </a:prstGeom>
          </p:spPr>
        </p:pic>
        <p:pic>
          <p:nvPicPr>
            <p:cNvPr id="16" name="Gráfico 15" descr="Detener con relleno sólido">
              <a:extLst>
                <a:ext uri="{FF2B5EF4-FFF2-40B4-BE49-F238E27FC236}">
                  <a16:creationId xmlns:a16="http://schemas.microsoft.com/office/drawing/2014/main" id="{28D10FD9-EDE6-B6BE-D72D-7C3B25B9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5066" y="4615942"/>
              <a:ext cx="238294" cy="238294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A362202-39BD-7980-FB87-013D94A74E34}"/>
                </a:ext>
              </a:extLst>
            </p:cNvPr>
            <p:cNvSpPr txBox="1"/>
            <p:nvPr/>
          </p:nvSpPr>
          <p:spPr>
            <a:xfrm>
              <a:off x="8366158" y="4029612"/>
              <a:ext cx="1052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Voltaje</a:t>
              </a:r>
              <a:endParaRPr lang="en-GB" sz="2400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E187E5B-F633-8AAC-2FCB-20E34592A03F}"/>
                </a:ext>
              </a:extLst>
            </p:cNvPr>
            <p:cNvSpPr txBox="1"/>
            <p:nvPr/>
          </p:nvSpPr>
          <p:spPr>
            <a:xfrm>
              <a:off x="8376023" y="4491277"/>
              <a:ext cx="9157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Tierra</a:t>
              </a:r>
              <a:endParaRPr lang="en-GB" sz="2400" dirty="0"/>
            </a:p>
          </p:txBody>
        </p:sp>
      </p:grpSp>
      <p:pic>
        <p:nvPicPr>
          <p:cNvPr id="18" name="Imagen 17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053BB9F8-AA8E-8835-5638-9D297DDCB5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40" y="3429000"/>
            <a:ext cx="5498404" cy="411832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8B65615-73D8-B542-D8A5-3841ADA8435A}"/>
              </a:ext>
            </a:extLst>
          </p:cNvPr>
          <p:cNvSpPr txBox="1"/>
          <p:nvPr/>
        </p:nvSpPr>
        <p:spPr>
          <a:xfrm>
            <a:off x="6864840" y="4276183"/>
            <a:ext cx="121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Hombro</a:t>
            </a:r>
            <a:endParaRPr lang="en-GB" sz="2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1F19610-1C8A-3BF1-2D94-A8F69A31033C}"/>
              </a:ext>
            </a:extLst>
          </p:cNvPr>
          <p:cNvSpPr txBox="1"/>
          <p:nvPr/>
        </p:nvSpPr>
        <p:spPr>
          <a:xfrm>
            <a:off x="7280466" y="5338209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Base</a:t>
            </a:r>
            <a:endParaRPr lang="en-GB" sz="24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BFC1EF-2A83-E28F-ED5B-A1C96BA1EA59}"/>
              </a:ext>
            </a:extLst>
          </p:cNvPr>
          <p:cNvSpPr txBox="1"/>
          <p:nvPr/>
        </p:nvSpPr>
        <p:spPr>
          <a:xfrm>
            <a:off x="10573256" y="4276201"/>
            <a:ext cx="88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Garra</a:t>
            </a:r>
            <a:endParaRPr lang="en-GB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3A4B45E-8B74-7AD9-363D-939A366ED127}"/>
              </a:ext>
            </a:extLst>
          </p:cNvPr>
          <p:cNvSpPr txBox="1"/>
          <p:nvPr/>
        </p:nvSpPr>
        <p:spPr>
          <a:xfrm>
            <a:off x="5380317" y="1325161"/>
            <a:ext cx="658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BASE</a:t>
            </a:r>
          </a:p>
          <a:p>
            <a:r>
              <a:rPr lang="es-ES" dirty="0">
                <a:solidFill>
                  <a:schemeClr val="bg1"/>
                </a:solidFill>
              </a:rPr>
              <a:t>pin 9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846AE14-4F6D-2D49-BE08-1271AA60D99E}"/>
              </a:ext>
            </a:extLst>
          </p:cNvPr>
          <p:cNvSpPr txBox="1"/>
          <p:nvPr/>
        </p:nvSpPr>
        <p:spPr>
          <a:xfrm>
            <a:off x="2757793" y="1355940"/>
            <a:ext cx="982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HOMBRO</a:t>
            </a:r>
          </a:p>
          <a:p>
            <a:r>
              <a:rPr lang="es-ES" sz="1600" dirty="0">
                <a:solidFill>
                  <a:schemeClr val="bg1"/>
                </a:solidFill>
              </a:rPr>
              <a:t>   pin 10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943E6F-2562-0180-A1DC-D5FE79ECB3B6}"/>
              </a:ext>
            </a:extLst>
          </p:cNvPr>
          <p:cNvSpPr txBox="1"/>
          <p:nvPr/>
        </p:nvSpPr>
        <p:spPr>
          <a:xfrm>
            <a:off x="532189" y="1328627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GARRA</a:t>
            </a:r>
          </a:p>
          <a:p>
            <a:r>
              <a:rPr lang="es-ES" dirty="0">
                <a:solidFill>
                  <a:schemeClr val="bg1"/>
                </a:solidFill>
              </a:rPr>
              <a:t> pin 11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6697015" y="1173542"/>
            <a:ext cx="4568008" cy="4027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10345AF2-977B-926F-4967-91E8A76EF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56" y="136287"/>
            <a:ext cx="5377271" cy="4027597"/>
          </a:xfrm>
          <a:prstGeom prst="rect">
            <a:avLst/>
          </a:prstGeom>
        </p:spPr>
      </p:pic>
      <p:sp>
        <p:nvSpPr>
          <p:cNvPr id="57" name="Flecha: a la derecha 56">
            <a:extLst>
              <a:ext uri="{FF2B5EF4-FFF2-40B4-BE49-F238E27FC236}">
                <a16:creationId xmlns:a16="http://schemas.microsoft.com/office/drawing/2014/main" id="{450F51B6-3B4D-96A9-1323-356C33846445}"/>
              </a:ext>
            </a:extLst>
          </p:cNvPr>
          <p:cNvSpPr/>
          <p:nvPr/>
        </p:nvSpPr>
        <p:spPr>
          <a:xfrm rot="5400000">
            <a:off x="9107055" y="2757816"/>
            <a:ext cx="661342" cy="41761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3ECF3EE-3D8E-50B4-8922-359BEDF35C97}"/>
              </a:ext>
            </a:extLst>
          </p:cNvPr>
          <p:cNvGrpSpPr/>
          <p:nvPr/>
        </p:nvGrpSpPr>
        <p:grpSpPr>
          <a:xfrm>
            <a:off x="268232" y="1426741"/>
            <a:ext cx="6528493" cy="4964418"/>
            <a:chOff x="6838119" y="1147284"/>
            <a:chExt cx="4691269" cy="3962401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FFB60652-D460-03B6-4FA2-0ADDAFA94168}"/>
                </a:ext>
              </a:extLst>
            </p:cNvPr>
            <p:cNvSpPr/>
            <p:nvPr/>
          </p:nvSpPr>
          <p:spPr>
            <a:xfrm>
              <a:off x="6838119" y="1147284"/>
              <a:ext cx="4691269" cy="3962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EFD8C05-B6B9-AED0-C0B8-14970FB53F3C}"/>
                </a:ext>
              </a:extLst>
            </p:cNvPr>
            <p:cNvSpPr txBox="1"/>
            <p:nvPr/>
          </p:nvSpPr>
          <p:spPr>
            <a:xfrm>
              <a:off x="6904508" y="1160589"/>
              <a:ext cx="3626386" cy="69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latin typeface="Abadi" panose="020B0604020104020204" pitchFamily="34" charset="0"/>
                </a:rPr>
                <a:t>¿Qué es el Modelo Cinemático?</a:t>
              </a:r>
              <a:endParaRPr lang="en-GB" sz="2800" dirty="0">
                <a:latin typeface="Abadi" panose="020B0604020104020204" pitchFamily="34" charset="0"/>
              </a:endParaRPr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EA4C163B-B2AF-A4F0-3FEF-8B532252FC4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763" y="1605469"/>
              <a:ext cx="44659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8267FDD4-3CD4-D2ED-18FA-5338C9E36A86}"/>
                </a:ext>
              </a:extLst>
            </p:cNvPr>
            <p:cNvSpPr txBox="1"/>
            <p:nvPr/>
          </p:nvSpPr>
          <p:spPr>
            <a:xfrm>
              <a:off x="6938778" y="1669466"/>
              <a:ext cx="4465983" cy="341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latin typeface="Abadi" panose="020B0604020104020204" pitchFamily="34" charset="0"/>
                </a:rPr>
                <a:t>Es el conjunto de ecuaciones que describen el movimiento del robot. Hay varias formas de obtenerlo: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Geometría básica:</a:t>
              </a:r>
              <a:r>
                <a:rPr lang="es-ES" sz="2000" b="1" dirty="0">
                  <a:latin typeface="Abadi" panose="020B0604020104020204" pitchFamily="34" charset="0"/>
                </a:rPr>
                <a:t> </a:t>
              </a:r>
              <a:r>
                <a:rPr lang="es-ES" sz="2000" dirty="0">
                  <a:latin typeface="Abadi" panose="020B0604020104020204" pitchFamily="34" charset="0"/>
                </a:rPr>
                <a:t>utilizando senos, cosenos y otras relaciones trigonométricas. Apto para robots sencillos (como el nuestro jeje).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Matrices de transformación:</a:t>
              </a:r>
              <a:r>
                <a:rPr lang="es-ES" sz="2000" dirty="0">
                  <a:latin typeface="Abadi" panose="020B0604020104020204" pitchFamily="34" charset="0"/>
                </a:rPr>
                <a:t> multiplicaciones de matrices que describen el movimiento de cada articulación.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Inteligencia Artificial</a:t>
              </a:r>
              <a:r>
                <a:rPr lang="es-ES" sz="2000" b="1" dirty="0">
                  <a:latin typeface="Abadi" panose="020B0604020104020204" pitchFamily="34" charset="0"/>
                </a:rPr>
                <a:t> </a:t>
              </a:r>
              <a:r>
                <a:rPr lang="es-ES" sz="2000" dirty="0">
                  <a:latin typeface="Abadi" panose="020B0604020104020204" pitchFamily="34" charset="0"/>
                </a:rPr>
                <a:t>y otras artes de magia negra.</a:t>
              </a:r>
              <a:endParaRPr lang="en-GB" sz="2000" dirty="0">
                <a:latin typeface="Abadi" panose="020B0604020104020204" pitchFamily="34" charset="0"/>
              </a:endParaRPr>
            </a:p>
          </p:txBody>
        </p:sp>
      </p:grpSp>
      <p:pic>
        <p:nvPicPr>
          <p:cNvPr id="69" name="Imagen 68">
            <a:extLst>
              <a:ext uri="{FF2B5EF4-FFF2-40B4-BE49-F238E27FC236}">
                <a16:creationId xmlns:a16="http://schemas.microsoft.com/office/drawing/2014/main" id="{91495682-3251-495E-A7FF-1F096F2D7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340" y="3017539"/>
            <a:ext cx="3700951" cy="33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7016482" y="1092824"/>
            <a:ext cx="3981211" cy="4027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28CED3E1-172C-6E1B-0904-B9C5317BD8E3}"/>
              </a:ext>
            </a:extLst>
          </p:cNvPr>
          <p:cNvSpPr/>
          <p:nvPr/>
        </p:nvSpPr>
        <p:spPr>
          <a:xfrm>
            <a:off x="268232" y="2450078"/>
            <a:ext cx="6874130" cy="2136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62629815"/>
                                </p:ext>
                              </p:extLst>
                            </p:nvPr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>
                                  <p:extLst>
                                    <p:ext uri="{D42A27DB-BD31-4B8C-83A1-F6EECF244321}">
                                      <p14:modId xmlns:p14="http://schemas.microsoft.com/office/powerpoint/2010/main" val="1398814705"/>
                                    </p:ext>
                                  </p:extLst>
                                </p:nvPr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2082089122"/>
                              </p:ext>
                            </p:extLst>
                          </p:nvPr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082372872"/>
                        </p:ext>
                      </p:extLst>
                    </p:nvPr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E1C53B01-03D0-EB4A-CE1B-2E9E043DC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770" r="-9770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F0BE8E1-D046-EBAE-CD1A-9956CA6963B5}"/>
              </a:ext>
            </a:extLst>
          </p:cNvPr>
          <p:cNvSpPr txBox="1"/>
          <p:nvPr/>
        </p:nvSpPr>
        <p:spPr>
          <a:xfrm>
            <a:off x="115382" y="1518607"/>
            <a:ext cx="621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badi" panose="020B0604020104020204" pitchFamily="34" charset="0"/>
              </a:rPr>
              <a:t>Utilizaremos…</a:t>
            </a:r>
            <a:endParaRPr lang="en-GB" sz="3200" dirty="0">
              <a:latin typeface="Abadi" panose="020B0604020104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B02BA73-A859-B738-B5EA-835857405746}"/>
              </a:ext>
            </a:extLst>
          </p:cNvPr>
          <p:cNvSpPr txBox="1"/>
          <p:nvPr/>
        </p:nvSpPr>
        <p:spPr>
          <a:xfrm>
            <a:off x="3298841" y="1264606"/>
            <a:ext cx="621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¡¡Geometría!!</a:t>
            </a:r>
            <a:endParaRPr lang="en-GB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642A5506-AB32-DE11-60B1-C1A5C990F1C2}"/>
              </a:ext>
            </a:extLst>
          </p:cNvPr>
          <p:cNvGrpSpPr/>
          <p:nvPr/>
        </p:nvGrpSpPr>
        <p:grpSpPr>
          <a:xfrm>
            <a:off x="2558865" y="1231760"/>
            <a:ext cx="809626" cy="672370"/>
            <a:chOff x="2702859" y="3023067"/>
            <a:chExt cx="1051673" cy="1046807"/>
          </a:xfrm>
        </p:grpSpPr>
        <p:sp>
          <p:nvSpPr>
            <p:cNvPr id="52" name="Estrella: 4 puntas 51">
              <a:extLst>
                <a:ext uri="{FF2B5EF4-FFF2-40B4-BE49-F238E27FC236}">
                  <a16:creationId xmlns:a16="http://schemas.microsoft.com/office/drawing/2014/main" id="{A661C125-1410-4C75-E729-0345FB3DE8EF}"/>
                </a:ext>
              </a:extLst>
            </p:cNvPr>
            <p:cNvSpPr/>
            <p:nvPr/>
          </p:nvSpPr>
          <p:spPr>
            <a:xfrm>
              <a:off x="2702859" y="3023067"/>
              <a:ext cx="914400" cy="914400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Estrella: 4 puntas 52">
              <a:extLst>
                <a:ext uri="{FF2B5EF4-FFF2-40B4-BE49-F238E27FC236}">
                  <a16:creationId xmlns:a16="http://schemas.microsoft.com/office/drawing/2014/main" id="{904B34DC-E7DB-F3A3-6AA4-5C702C95B8FD}"/>
                </a:ext>
              </a:extLst>
            </p:cNvPr>
            <p:cNvSpPr/>
            <p:nvPr/>
          </p:nvSpPr>
          <p:spPr>
            <a:xfrm>
              <a:off x="3286350" y="3624160"/>
              <a:ext cx="468182" cy="445714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AF34B41D-C4EB-9AF5-8A00-170798811462}"/>
              </a:ext>
            </a:extLst>
          </p:cNvPr>
          <p:cNvGrpSpPr/>
          <p:nvPr/>
        </p:nvGrpSpPr>
        <p:grpSpPr>
          <a:xfrm flipH="1">
            <a:off x="7142363" y="1250892"/>
            <a:ext cx="772047" cy="672370"/>
            <a:chOff x="2702859" y="3023067"/>
            <a:chExt cx="1051673" cy="1046807"/>
          </a:xfrm>
        </p:grpSpPr>
        <p:sp>
          <p:nvSpPr>
            <p:cNvPr id="64" name="Estrella: 4 puntas 63">
              <a:extLst>
                <a:ext uri="{FF2B5EF4-FFF2-40B4-BE49-F238E27FC236}">
                  <a16:creationId xmlns:a16="http://schemas.microsoft.com/office/drawing/2014/main" id="{779BB3C9-071D-8981-A082-1AAFF49E4EA5}"/>
                </a:ext>
              </a:extLst>
            </p:cNvPr>
            <p:cNvSpPr/>
            <p:nvPr/>
          </p:nvSpPr>
          <p:spPr>
            <a:xfrm>
              <a:off x="2702859" y="3023067"/>
              <a:ext cx="914400" cy="914400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strella: 4 puntas 64">
              <a:extLst>
                <a:ext uri="{FF2B5EF4-FFF2-40B4-BE49-F238E27FC236}">
                  <a16:creationId xmlns:a16="http://schemas.microsoft.com/office/drawing/2014/main" id="{DC80721E-6981-CD51-9807-26AD8D7A3C80}"/>
                </a:ext>
              </a:extLst>
            </p:cNvPr>
            <p:cNvSpPr/>
            <p:nvPr/>
          </p:nvSpPr>
          <p:spPr>
            <a:xfrm>
              <a:off x="3286350" y="3624160"/>
              <a:ext cx="468182" cy="445714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AEDD488-827C-2E91-F263-703215921F16}"/>
              </a:ext>
            </a:extLst>
          </p:cNvPr>
          <p:cNvSpPr txBox="1"/>
          <p:nvPr/>
        </p:nvSpPr>
        <p:spPr>
          <a:xfrm>
            <a:off x="501760" y="2450078"/>
            <a:ext cx="6268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Objetivo:</a:t>
            </a:r>
            <a:r>
              <a:rPr lang="es-ES" sz="3600" dirty="0">
                <a:solidFill>
                  <a:schemeClr val="accent2"/>
                </a:solidFill>
                <a:latin typeface="Abadi" panose="020B0604020104020204" pitchFamily="34" charset="0"/>
              </a:rPr>
              <a:t> </a:t>
            </a:r>
            <a:r>
              <a:rPr lang="es-ES" sz="3200" dirty="0">
                <a:latin typeface="Abadi" panose="020B0604020104020204" pitchFamily="34" charset="0"/>
              </a:rPr>
              <a:t>nos interesa </a:t>
            </a:r>
            <a:r>
              <a:rPr lang="es-ES" sz="3200" b="1" dirty="0">
                <a:latin typeface="Abadi" panose="020B0604020104020204" pitchFamily="34" charset="0"/>
              </a:rPr>
              <a:t>definir la posición del extremo</a:t>
            </a:r>
            <a:r>
              <a:rPr lang="es-ES" sz="3200" dirty="0">
                <a:latin typeface="Abadi" panose="020B0604020104020204" pitchFamily="34" charset="0"/>
              </a:rPr>
              <a:t>, porque en él irá la herramienta del robot (pinza, soldador, taladro…).</a:t>
            </a:r>
            <a:endParaRPr lang="en-GB" sz="3200" dirty="0">
              <a:latin typeface="Abadi" panose="020B0604020104020204" pitchFamily="34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965938" y="4970183"/>
            <a:ext cx="621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badi" panose="020B0604020104020204" pitchFamily="34" charset="0"/>
              </a:rPr>
              <a:t>Obtendremos…</a:t>
            </a:r>
            <a:endParaRPr lang="en-GB" sz="3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7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/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/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405" r="-9827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549543" y="1364657"/>
            <a:ext cx="6214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2.1 Cinemática Directa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288D13E-DA1D-40C2-19A0-FBDA91CF4EC4}"/>
              </a:ext>
            </a:extLst>
          </p:cNvPr>
          <p:cNvSpPr/>
          <p:nvPr/>
        </p:nvSpPr>
        <p:spPr>
          <a:xfrm>
            <a:off x="2076293" y="2605169"/>
            <a:ext cx="2312567" cy="1434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Cinemática</a:t>
            </a:r>
          </a:p>
          <a:p>
            <a:pPr algn="ctr"/>
            <a:r>
              <a:rPr lang="es-ES" sz="3200" dirty="0"/>
              <a:t>Directa</a:t>
            </a:r>
            <a:endParaRPr lang="en-GB" sz="32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781335F-9D5C-27C1-4FCE-CADAC8B382B2}"/>
              </a:ext>
            </a:extLst>
          </p:cNvPr>
          <p:cNvCxnSpPr>
            <a:cxnSpLocks/>
          </p:cNvCxnSpPr>
          <p:nvPr/>
        </p:nvCxnSpPr>
        <p:spPr>
          <a:xfrm>
            <a:off x="739696" y="3353085"/>
            <a:ext cx="12640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D4FD88C-D242-E4B0-0D74-171C3E0E3905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388860" y="3322169"/>
            <a:ext cx="1421178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E047B3-AEC7-4D06-A58C-284E8335A744}"/>
              </a:ext>
            </a:extLst>
          </p:cNvPr>
          <p:cNvSpPr txBox="1"/>
          <p:nvPr/>
        </p:nvSpPr>
        <p:spPr>
          <a:xfrm>
            <a:off x="509605" y="2657262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DD352CC-98FF-F966-D9F7-DA5C9E5EC548}"/>
              </a:ext>
            </a:extLst>
          </p:cNvPr>
          <p:cNvSpPr txBox="1"/>
          <p:nvPr/>
        </p:nvSpPr>
        <p:spPr>
          <a:xfrm>
            <a:off x="4518364" y="2601965"/>
            <a:ext cx="158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(x, y, z)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DA51D11-DF98-359E-9FBB-2026CE779DD7}"/>
              </a:ext>
            </a:extLst>
          </p:cNvPr>
          <p:cNvSpPr txBox="1"/>
          <p:nvPr/>
        </p:nvSpPr>
        <p:spPr>
          <a:xfrm>
            <a:off x="3942190" y="2134042"/>
            <a:ext cx="373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badi" panose="020B0604020104020204" pitchFamily="34" charset="0"/>
              </a:rPr>
              <a:t>Posición Extremo</a:t>
            </a:r>
            <a:endParaRPr lang="en-GB" sz="2800" dirty="0">
              <a:latin typeface="Abadi" panose="020B0604020104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05F13E9-E948-72AB-AC2F-6AA8FECE2307}"/>
              </a:ext>
            </a:extLst>
          </p:cNvPr>
          <p:cNvSpPr txBox="1"/>
          <p:nvPr/>
        </p:nvSpPr>
        <p:spPr>
          <a:xfrm>
            <a:off x="519931" y="2195170"/>
            <a:ext cx="145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badi" panose="020B0604020104020204" pitchFamily="34" charset="0"/>
              </a:rPr>
              <a:t>Ángulos</a:t>
            </a:r>
            <a:endParaRPr lang="en-GB" sz="2800" dirty="0">
              <a:latin typeface="Abadi" panose="020B0604020104020204" pitchFamily="34" charset="0"/>
            </a:endParaRP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D0DC4547-92F5-D4CF-10C3-744D696FB433}"/>
              </a:ext>
            </a:extLst>
          </p:cNvPr>
          <p:cNvGrpSpPr/>
          <p:nvPr/>
        </p:nvGrpSpPr>
        <p:grpSpPr>
          <a:xfrm>
            <a:off x="676856" y="4348303"/>
            <a:ext cx="5685095" cy="2065651"/>
            <a:chOff x="1633457" y="5029244"/>
            <a:chExt cx="5685095" cy="2065651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1E9A8938-4621-177B-F1A8-A71EFCE3A19B}"/>
                </a:ext>
              </a:extLst>
            </p:cNvPr>
            <p:cNvGrpSpPr/>
            <p:nvPr/>
          </p:nvGrpSpPr>
          <p:grpSpPr>
            <a:xfrm>
              <a:off x="1978500" y="5029244"/>
              <a:ext cx="5340052" cy="2065651"/>
              <a:chOff x="8878205" y="894516"/>
              <a:chExt cx="5340052" cy="20656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76626F07-97DB-C88D-0E88-2567298690F4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205" y="894516"/>
                    <a:ext cx="534005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4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76626F07-97DB-C88D-0E88-256729869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205" y="894516"/>
                    <a:ext cx="5340052" cy="6155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uadroTexto 80">
                    <a:extLst>
                      <a:ext uri="{FF2B5EF4-FFF2-40B4-BE49-F238E27FC236}">
                        <a16:creationId xmlns:a16="http://schemas.microsoft.com/office/drawing/2014/main" id="{5B47643F-D809-8367-BFD4-7B43BD676E14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450" y="1586191"/>
                    <a:ext cx="5294719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4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81" name="CuadroTexto 80">
                    <a:extLst>
                      <a:ext uri="{FF2B5EF4-FFF2-40B4-BE49-F238E27FC236}">
                        <a16:creationId xmlns:a16="http://schemas.microsoft.com/office/drawing/2014/main" id="{5B47643F-D809-8367-BFD4-7B43BD676E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450" y="1586191"/>
                    <a:ext cx="5294719" cy="6155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CuadroTexto 81">
                    <a:extLst>
                      <a:ext uri="{FF2B5EF4-FFF2-40B4-BE49-F238E27FC236}">
                        <a16:creationId xmlns:a16="http://schemas.microsoft.com/office/drawing/2014/main" id="{E7B6B1CC-70BF-1573-AF9A-E5A7DCAD0C18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357" y="2344614"/>
                    <a:ext cx="448847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82" name="CuadroTexto 81">
                    <a:extLst>
                      <a:ext uri="{FF2B5EF4-FFF2-40B4-BE49-F238E27FC236}">
                        <a16:creationId xmlns:a16="http://schemas.microsoft.com/office/drawing/2014/main" id="{E7B6B1CC-70BF-1573-AF9A-E5A7DCAD0C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357" y="2344614"/>
                    <a:ext cx="4488473" cy="6155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9" name="Abrir llave 78">
              <a:extLst>
                <a:ext uri="{FF2B5EF4-FFF2-40B4-BE49-F238E27FC236}">
                  <a16:creationId xmlns:a16="http://schemas.microsoft.com/office/drawing/2014/main" id="{37B3B17F-9F0F-B524-23CC-9F604DBBBD12}"/>
                </a:ext>
              </a:extLst>
            </p:cNvPr>
            <p:cNvSpPr/>
            <p:nvPr/>
          </p:nvSpPr>
          <p:spPr>
            <a:xfrm>
              <a:off x="1633457" y="5067235"/>
              <a:ext cx="336511" cy="2027655"/>
            </a:xfrm>
            <a:prstGeom prst="leftBrace">
              <a:avLst>
                <a:gd name="adj1" fmla="val 52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</p:grpSp>
    </p:spTree>
    <p:extLst>
      <p:ext uri="{BB962C8B-B14F-4D97-AF65-F5344CB8AC3E}">
        <p14:creationId xmlns:p14="http://schemas.microsoft.com/office/powerpoint/2010/main" val="164580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/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/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405" r="-9827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549543" y="1364657"/>
            <a:ext cx="6214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2.2 Cinemática Inversa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288D13E-DA1D-40C2-19A0-FBDA91CF4EC4}"/>
              </a:ext>
            </a:extLst>
          </p:cNvPr>
          <p:cNvSpPr/>
          <p:nvPr/>
        </p:nvSpPr>
        <p:spPr>
          <a:xfrm>
            <a:off x="2733148" y="2621586"/>
            <a:ext cx="2312567" cy="143400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Cinemática</a:t>
            </a:r>
          </a:p>
          <a:p>
            <a:pPr algn="ctr"/>
            <a:r>
              <a:rPr lang="es-ES" sz="3200" dirty="0"/>
              <a:t>Inversa</a:t>
            </a:r>
            <a:endParaRPr lang="en-GB" sz="32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781335F-9D5C-27C1-4FCE-CADAC8B382B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024911" y="3338587"/>
            <a:ext cx="17082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D4FD88C-D242-E4B0-0D74-171C3E0E3905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045715" y="3338586"/>
            <a:ext cx="1421178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E047B3-AEC7-4D06-A58C-284E8335A744}"/>
              </a:ext>
            </a:extLst>
          </p:cNvPr>
          <p:cNvSpPr txBox="1"/>
          <p:nvPr/>
        </p:nvSpPr>
        <p:spPr>
          <a:xfrm>
            <a:off x="5093190" y="2628288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05F13E9-E948-72AB-AC2F-6AA8FECE2307}"/>
              </a:ext>
            </a:extLst>
          </p:cNvPr>
          <p:cNvSpPr txBox="1"/>
          <p:nvPr/>
        </p:nvSpPr>
        <p:spPr>
          <a:xfrm>
            <a:off x="5119017" y="2182138"/>
            <a:ext cx="145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badi" panose="020B0604020104020204" pitchFamily="34" charset="0"/>
              </a:rPr>
              <a:t>Ángulos</a:t>
            </a:r>
            <a:endParaRPr lang="en-GB" sz="2800" dirty="0">
              <a:latin typeface="Abadi" panose="020B060402010402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835A19F-25CC-CEAF-B042-C0E2E3702356}"/>
              </a:ext>
            </a:extLst>
          </p:cNvPr>
          <p:cNvSpPr txBox="1"/>
          <p:nvPr/>
        </p:nvSpPr>
        <p:spPr>
          <a:xfrm>
            <a:off x="425748" y="2654097"/>
            <a:ext cx="158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(x, y, z)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16DFF08-3189-943C-40B4-C947A01BF108}"/>
              </a:ext>
            </a:extLst>
          </p:cNvPr>
          <p:cNvSpPr txBox="1"/>
          <p:nvPr/>
        </p:nvSpPr>
        <p:spPr>
          <a:xfrm>
            <a:off x="-198453" y="2266324"/>
            <a:ext cx="3255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badi" panose="020B0604020104020204" pitchFamily="34" charset="0"/>
              </a:rPr>
              <a:t>Posición Extremo</a:t>
            </a:r>
            <a:endParaRPr lang="en-GB" sz="2800" dirty="0">
              <a:latin typeface="Abadi" panose="020B0604020104020204" pitchFamily="34" charset="0"/>
            </a:endParaRP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3C29322-4BE4-A355-2DFF-AC911B7F355A}"/>
              </a:ext>
            </a:extLst>
          </p:cNvPr>
          <p:cNvGrpSpPr/>
          <p:nvPr/>
        </p:nvGrpSpPr>
        <p:grpSpPr>
          <a:xfrm>
            <a:off x="522418" y="4146980"/>
            <a:ext cx="4825817" cy="2544735"/>
            <a:chOff x="5941686" y="4942114"/>
            <a:chExt cx="4825817" cy="2544735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8EB86AF3-6CAE-4495-9835-B5F7916A6406}"/>
                </a:ext>
              </a:extLst>
            </p:cNvPr>
            <p:cNvGrpSpPr/>
            <p:nvPr/>
          </p:nvGrpSpPr>
          <p:grpSpPr>
            <a:xfrm>
              <a:off x="6278197" y="4942114"/>
              <a:ext cx="4489306" cy="2544735"/>
              <a:chOff x="8787090" y="807386"/>
              <a:chExt cx="4489306" cy="25447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58298D1E-A60C-3CED-89C1-15F75EAA14FF}"/>
                      </a:ext>
                    </a:extLst>
                  </p:cNvPr>
                  <p:cNvSpPr txBox="1"/>
                  <p:nvPr/>
                </p:nvSpPr>
                <p:spPr>
                  <a:xfrm>
                    <a:off x="8860392" y="807386"/>
                    <a:ext cx="3067315" cy="105400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𝑎𝑡𝑎𝑛</m:t>
                          </m:r>
                          <m:d>
                            <m:d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58298D1E-A60C-3CED-89C1-15F75EAA14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0392" y="807386"/>
                    <a:ext cx="3067315" cy="105400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57440ADC-84F4-6E2C-4D2E-71AB88F7E233}"/>
                      </a:ext>
                    </a:extLst>
                  </p:cNvPr>
                  <p:cNvSpPr txBox="1"/>
                  <p:nvPr/>
                </p:nvSpPr>
                <p:spPr>
                  <a:xfrm>
                    <a:off x="8787090" y="1969050"/>
                    <a:ext cx="4489306" cy="138307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4000" b="0" i="0" smtClean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57440ADC-84F4-6E2C-4D2E-71AB88F7E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7090" y="1969050"/>
                    <a:ext cx="4489306" cy="1383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Abrir llave 56">
              <a:extLst>
                <a:ext uri="{FF2B5EF4-FFF2-40B4-BE49-F238E27FC236}">
                  <a16:creationId xmlns:a16="http://schemas.microsoft.com/office/drawing/2014/main" id="{7DF2E640-ED24-D6BA-A7CC-C811DB8E328F}"/>
                </a:ext>
              </a:extLst>
            </p:cNvPr>
            <p:cNvSpPr/>
            <p:nvPr/>
          </p:nvSpPr>
          <p:spPr>
            <a:xfrm>
              <a:off x="5941686" y="5066227"/>
              <a:ext cx="336511" cy="2420622"/>
            </a:xfrm>
            <a:prstGeom prst="leftBrace">
              <a:avLst>
                <a:gd name="adj1" fmla="val 52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4000"/>
            </a:p>
          </p:txBody>
        </p:sp>
      </p:grpSp>
    </p:spTree>
    <p:extLst>
      <p:ext uri="{BB962C8B-B14F-4D97-AF65-F5344CB8AC3E}">
        <p14:creationId xmlns:p14="http://schemas.microsoft.com/office/powerpoint/2010/main" val="26600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9130977" y="904403"/>
            <a:ext cx="226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Resumen</a:t>
            </a:r>
            <a:endParaRPr lang="en-GB" sz="4000" dirty="0">
              <a:latin typeface="Abadi" panose="020B0604020104020204" pitchFamily="34" charset="0"/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95B6F228-8EAC-8BC4-2791-234FBCDD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137" y="3217996"/>
            <a:ext cx="3193329" cy="324462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FF786268-C1FB-99FF-DAF9-2F4FC859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80" y="4239229"/>
            <a:ext cx="2958128" cy="156694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2923DF6C-CC36-1D26-F6D1-6FFFDF0B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45" y="4198318"/>
            <a:ext cx="4911157" cy="1401317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5CE01ADE-46F5-BFC0-1A52-EFC4720F3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5909" y="1785049"/>
            <a:ext cx="3838214" cy="1401317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D026C9B-D01A-788C-4DB0-59C5DB0E7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848" y="1606560"/>
            <a:ext cx="5199966" cy="1401317"/>
          </a:xfrm>
          <a:prstGeom prst="rect">
            <a:avLst/>
          </a:prstGeom>
        </p:spPr>
      </p:pic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F7AE39A2-70FC-F87F-F415-E10A891FBFD3}"/>
              </a:ext>
            </a:extLst>
          </p:cNvPr>
          <p:cNvCxnSpPr>
            <a:cxnSpLocks/>
          </p:cNvCxnSpPr>
          <p:nvPr/>
        </p:nvCxnSpPr>
        <p:spPr>
          <a:xfrm>
            <a:off x="0" y="3998843"/>
            <a:ext cx="915725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B16F2E9-5A99-4131-0DB6-19C050CD02EE}"/>
              </a:ext>
            </a:extLst>
          </p:cNvPr>
          <p:cNvSpPr txBox="1"/>
          <p:nvPr/>
        </p:nvSpPr>
        <p:spPr>
          <a:xfrm>
            <a:off x="699093" y="3312512"/>
            <a:ext cx="764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latin typeface="Abadi" panose="020B0604020104020204" pitchFamily="34" charset="0"/>
              </a:rPr>
              <a:t>“Si muevo estos ángulos, ¿qué posición obtengo?”</a:t>
            </a:r>
            <a:endParaRPr lang="en-GB" sz="2400" i="1" dirty="0">
              <a:latin typeface="Abadi" panose="020B0604020104020204" pitchFamily="34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524843B3-F1FA-F10B-7E0B-35B5B6B9931A}"/>
              </a:ext>
            </a:extLst>
          </p:cNvPr>
          <p:cNvSpPr txBox="1"/>
          <p:nvPr/>
        </p:nvSpPr>
        <p:spPr>
          <a:xfrm>
            <a:off x="699543" y="5858004"/>
            <a:ext cx="764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latin typeface="Abadi" panose="020B0604020104020204" pitchFamily="34" charset="0"/>
              </a:rPr>
              <a:t>“Para llegar a este punto, ¿qué ángulos necesito?”</a:t>
            </a:r>
            <a:endParaRPr lang="en-GB" sz="2400" i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16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Rese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eset1" id="{3CB2F8F4-8A2E-42CC-AEAD-95684BE0B650}" vid="{9BABE4DD-0481-4F33-82AD-575AE260086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TemaReset1</Template>
  <TotalTime>814</TotalTime>
  <Words>713</Words>
  <Application>Microsoft Office PowerPoint</Application>
  <PresentationFormat>Panorámica</PresentationFormat>
  <Paragraphs>138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9" baseType="lpstr">
      <vt:lpstr>Abadi</vt:lpstr>
      <vt:lpstr>Bauhaus 93</vt:lpstr>
      <vt:lpstr>Cambria Math</vt:lpstr>
      <vt:lpstr>Calibri</vt:lpstr>
      <vt:lpstr>Arial Black</vt:lpstr>
      <vt:lpstr>Arial</vt:lpstr>
      <vt:lpstr>Aharoni</vt:lpstr>
      <vt:lpstr>Calibri Light</vt:lpstr>
      <vt:lpstr>TemaReset1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Martín</dc:creator>
  <cp:lastModifiedBy>Jaime Bravo Algaba</cp:lastModifiedBy>
  <cp:revision>89</cp:revision>
  <dcterms:created xsi:type="dcterms:W3CDTF">2018-09-27T21:43:25Z</dcterms:created>
  <dcterms:modified xsi:type="dcterms:W3CDTF">2022-10-05T16:05:15Z</dcterms:modified>
</cp:coreProperties>
</file>